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19"/>
  </p:notesMasterIdLst>
  <p:sldIdLst>
    <p:sldId id="357" r:id="rId2"/>
    <p:sldId id="306" r:id="rId3"/>
    <p:sldId id="376" r:id="rId4"/>
    <p:sldId id="265" r:id="rId5"/>
    <p:sldId id="345" r:id="rId6"/>
    <p:sldId id="381" r:id="rId7"/>
    <p:sldId id="291" r:id="rId8"/>
    <p:sldId id="377" r:id="rId9"/>
    <p:sldId id="378" r:id="rId10"/>
    <p:sldId id="379" r:id="rId11"/>
    <p:sldId id="380" r:id="rId12"/>
    <p:sldId id="281" r:id="rId13"/>
    <p:sldId id="337" r:id="rId14"/>
    <p:sldId id="384" r:id="rId15"/>
    <p:sldId id="351" r:id="rId16"/>
    <p:sldId id="382" r:id="rId17"/>
    <p:sldId id="383"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4336"/>
    <a:srgbClr val="EF402D"/>
    <a:srgbClr val="EDEDED"/>
    <a:srgbClr val="FFFFFF"/>
    <a:srgbClr val="F8F8F8"/>
    <a:srgbClr val="111111"/>
    <a:srgbClr val="12002A"/>
    <a:srgbClr val="1D0022"/>
    <a:srgbClr val="000E2A"/>
    <a:srgbClr val="0013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7" autoAdjust="0"/>
    <p:restoredTop sz="81584" autoAdjust="0"/>
  </p:normalViewPr>
  <p:slideViewPr>
    <p:cSldViewPr snapToGrid="0">
      <p:cViewPr varScale="1">
        <p:scale>
          <a:sx n="67" d="100"/>
          <a:sy n="67" d="100"/>
        </p:scale>
        <p:origin x="1387" y="53"/>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365"/>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28/09/2021</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haben wir uns dem 5. Ziel der UN für nachhaltige Entwicklung verschrieben. Das 5. Ziel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Kern und Hauptkomplexität der Anwendung ist die Textumwandlung mithilfe der Datenbank. Wir haben uns dahingehend früh entschieden, erste Ideen und Ansätze zu modellieren, um durch Iterieren eine möglichst gute Datenbankstruktur und Arbeitsgrundlage für spätere Implementierungen aufzustellen.</a:t>
            </a:r>
          </a:p>
          <a:p>
            <a:r>
              <a:rPr lang="de-DE" dirty="0"/>
              <a:t>Ein Beispiel ist hier zu sehen. Das hat keinen Anspruch auf Vollständigkeit, dient aber aktuell als interne Diskussionsgrundlage.</a:t>
            </a:r>
          </a:p>
        </p:txBody>
      </p:sp>
      <p:sp>
        <p:nvSpPr>
          <p:cNvPr id="4" name="Foliennummernplatzhalter 3"/>
          <p:cNvSpPr>
            <a:spLocks noGrp="1"/>
          </p:cNvSpPr>
          <p:nvPr>
            <p:ph type="sldNum" sz="quarter" idx="5"/>
          </p:nvPr>
        </p:nvSpPr>
        <p:spPr/>
        <p:txBody>
          <a:bodyPr/>
          <a:lstStyle/>
          <a:p>
            <a:fld id="{01BB0138-77EE-466A-BAEB-47D907700EE9}" type="slidenum">
              <a:rPr lang="fr-FR" smtClean="0"/>
              <a:pPr/>
              <a:t>14</a:t>
            </a:fld>
            <a:endParaRPr lang="fr-FR" dirty="0"/>
          </a:p>
        </p:txBody>
      </p:sp>
    </p:spTree>
    <p:extLst>
      <p:ext uri="{BB962C8B-B14F-4D97-AF65-F5344CB8AC3E}">
        <p14:creationId xmlns:p14="http://schemas.microsoft.com/office/powerpoint/2010/main" val="211239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Abschließend kann gesagt werden: Wir haben uns mit den von uns aufgestellten Organisationsstrukturen für das Projekt an die vielen Aspekte des Projektes gut annähern können. Die Arbeit über GitHub erlaubt uns, sehr flexibel die Aufgaben zu verteilen, anzupassen und ein verpflichtendes 4-Augen-Prinzip in allen Aspekten einzuhalten.</a:t>
            </a:r>
          </a:p>
          <a:p>
            <a:r>
              <a:rPr lang="de-DE" dirty="0"/>
              <a:t>Dank der Analyse der Stakeholder konnten wir so gemeinsam einen fundierten Technologie-Stack bestimmen und zielgerichtete Überlegungen hinsichtlich Nutzer-Interaktionen und Bedarfe des Nutzers anstellen. Das resultierte in Mockups und einer konsistenten Design-Sprache.</a:t>
            </a:r>
          </a:p>
          <a:p>
            <a:r>
              <a:rPr lang="de-DE" dirty="0"/>
              <a:t>Die gewonnene, intensive Fokussierung auf den Nutzer wird auch auf anstehende, technische Aspekte wie das Datenbank-Design und das finale Design der Web-Oberfläche Auswirkung haben. So können wir sicher sagen: Unsere Dokumentation wird neben der Entwickler-Dokumentation eine entsprechend zugeschnittene Anleitung für die Benutzer*innen enthalten.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16</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17</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Dort erläutern wir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die weitere Arbeit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4</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vorhin genannten Personengruppen haben also ein Interesse daran genderneutrale Texte und Reden zu verfassen. Dafür müssten sie normalerweise mühsam jedes Wort, welches Personen bezeichnet oder adressiert, abwägen und genderneutrale Alternativen finden. Mit </a:t>
            </a:r>
            <a:r>
              <a:rPr lang="de-DE" dirty="0" err="1"/>
              <a:t>Genderly</a:t>
            </a:r>
            <a:r>
              <a:rPr lang="de-DE" dirty="0"/>
              <a:t>, unserer nützlichen Web-Anwendung, kann man gegebene Texte anpassen, sodass eine inklusive Wortwahl geschaffen wird.</a:t>
            </a:r>
            <a:br>
              <a:rPr lang="de-DE" dirty="0"/>
            </a:br>
            <a:r>
              <a:rPr lang="de-DE" dirty="0"/>
              <a:t>Wie funktioniert unser Tool? Zuerst nimmt es den ursprünglichen, nicht gegenderten Text mittels eines Eingabefeldes auf und sucht nach Wörtern, welche man gendern kann. Zu diesen Wörtern werden dann gegenderte Alternativen gesucht.</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150843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welchen Situationen kann man </a:t>
            </a:r>
            <a:r>
              <a:rPr lang="de-DE" dirty="0" err="1"/>
              <a:t>Genderly</a:t>
            </a:r>
            <a:r>
              <a:rPr lang="de-DE" dirty="0"/>
              <a:t> nutzen?</a:t>
            </a:r>
          </a:p>
          <a:p>
            <a:r>
              <a:rPr lang="de-DE" dirty="0"/>
              <a:t>Z.B. bei … (siehe Folie)</a:t>
            </a:r>
          </a:p>
          <a:p>
            <a:r>
              <a:rPr lang="de-DE" dirty="0"/>
              <a:t>Aber nicht nur dann!</a:t>
            </a:r>
          </a:p>
          <a:p>
            <a:r>
              <a:rPr lang="de-DE" dirty="0"/>
              <a:t>Allgemein ist es in Alltagssituationen besser, sich IMMER höflich, freundlich und korrekt auszudrücken.</a:t>
            </a:r>
          </a:p>
          <a:p>
            <a:r>
              <a:rPr lang="de-DE" dirty="0" err="1"/>
              <a:t>Genderly</a:t>
            </a:r>
            <a:r>
              <a:rPr lang="de-DE" dirty="0"/>
              <a:t> kann man jederzeit nutzen. Einfach über den Browser aufrufen und schon ist es verfügbar.</a:t>
            </a:r>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201015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Tool wollen wir einen tieferen Zweck erfüllen. </a:t>
            </a:r>
            <a:r>
              <a:rPr lang="de-DE" dirty="0" err="1"/>
              <a:t>Genderly</a:t>
            </a:r>
            <a:r>
              <a:rPr lang="de-DE" dirty="0"/>
              <a:t> ist nicht NUR dafür da, sich höflich auszudrücken.</a:t>
            </a:r>
          </a:p>
          <a:p>
            <a:r>
              <a:rPr lang="de-DE" dirty="0"/>
              <a:t>Mit </a:t>
            </a:r>
            <a:r>
              <a:rPr lang="de-DE" dirty="0" err="1"/>
              <a:t>Genderly</a:t>
            </a:r>
            <a:r>
              <a:rPr lang="de-DE" dirty="0"/>
              <a:t> wollen wir erreichen, dass sich ein inklusiver Sprachstil etabliert, was unser Beitrag zu Geschlechtergleichheit im Umgang miteinander ist. Dank der Web-Anwendung ist es für Nutzer und Nutzerinnen einfacher eine genderneutrale Sprache zu beachten und zu verwenden. Mithilfe der gegenderten Texte werden alle Personen angesprochen, sodass niemand ausgeschlossen wird. Personen des akademischen Raumes können eine neutrale Ausdrucksweise in ihren Arbeiten wahren und es soll für die Nutzer*innen einfacher sein, sich einen genderneutralen </a:t>
            </a:r>
            <a:r>
              <a:rPr lang="de-DE"/>
              <a:t>Sprachstil anzugewöhnen.</a:t>
            </a:r>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2302655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Abschließend stellt sich die Frage, wie wir dem Nutzer gegenüber die Anwendung letztlich verfügbar machen. Diese Womit-Frage gilt aber gleichermaßen, wenn auch etwas konkreter, für das Entwickler-Team. Es muss entsprechend der Interessen, der Umstände und Wünsche der Stakeholder einen Technologie-Stack aufbauen.</a:t>
            </a:r>
          </a:p>
          <a:p>
            <a:endParaRPr lang="de-DE" dirty="0"/>
          </a:p>
          <a:p>
            <a:r>
              <a:rPr lang="de-DE" dirty="0"/>
              <a:t>Unsere Anwendung hat eine sehr breite potenzielle Zielgruppe, weshalb wir uns primär in der Adressierung auf die Zielgruppe mit dem höchsten Bedarf gerichtet haben: Den politischen, akademischen und journalistischen Raum.</a:t>
            </a:r>
          </a:p>
          <a:p>
            <a:endParaRPr lang="de-DE" dirty="0"/>
          </a:p>
          <a:p>
            <a:r>
              <a:rPr lang="de-DE" dirty="0"/>
              <a:t>Flexibilität in der Nutzbarkeit ist dafür das Stichwort. Sei es auf einem Laptop oder einem Smartboard, Nutzer*innen sollten die Anwendung erreichen und über eine einfache Oberfläche nutzen können.</a:t>
            </a:r>
          </a:p>
          <a:p>
            <a:endParaRPr lang="de-DE" dirty="0"/>
          </a:p>
          <a:p>
            <a:r>
              <a:rPr lang="de-DE" dirty="0"/>
              <a:t>So wurde die Entscheidung getroffen, </a:t>
            </a:r>
            <a:r>
              <a:rPr lang="de-DE" dirty="0" err="1"/>
              <a:t>Genderly</a:t>
            </a:r>
            <a:r>
              <a:rPr lang="de-DE" dirty="0"/>
              <a:t> als Web-Anwendung zur Verfügung zu stellen. Das Frontend würde entsprechend mittels HTML5, </a:t>
            </a:r>
            <a:r>
              <a:rPr lang="de-DE" dirty="0" err="1"/>
              <a:t>Javascript</a:t>
            </a:r>
            <a:r>
              <a:rPr lang="de-DE" dirty="0"/>
              <a:t> und </a:t>
            </a:r>
            <a:r>
              <a:rPr lang="de-DE" dirty="0" err="1"/>
              <a:t>Thymeleaf</a:t>
            </a:r>
            <a:r>
              <a:rPr lang="de-DE" dirty="0"/>
              <a:t> logisch aufgebaut und mit Daten aus einem Java-Backend versorgt. Die Verbindung zwischen Frontend und Backend wird durch Einsatz des Spring-Frameworks geschaffen, das z.B. einen integrierten Web-Server mitliefert.</a:t>
            </a:r>
          </a:p>
          <a:p>
            <a:r>
              <a:rPr lang="de-DE" dirty="0"/>
              <a:t>Der eigentliche Analyseprozess soll dann auf Basis einer an das Backend angeschlossenen SQLite-Datenbank erfolgen. Bisheriger skizzenhafter Plan ist folgender: Die Datenbank enthält pro Substantiv idealerweise einen Substitutionsvorschlag. Wird substituiert, werden Artikel in Substantivnähe ggf. auch mit Datenbankeinträgen ersetzt.</a:t>
            </a:r>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dirty="0"/>
          </a:p>
        </p:txBody>
      </p:sp>
    </p:spTree>
    <p:extLst>
      <p:ext uri="{BB962C8B-B14F-4D97-AF65-F5344CB8AC3E}">
        <p14:creationId xmlns:p14="http://schemas.microsoft.com/office/powerpoint/2010/main" val="2848488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Team haben wir uns schnell dazu entschlossen, frühzeitig Mockups und Modelle zu werden. </a:t>
            </a:r>
          </a:p>
          <a:p>
            <a:r>
              <a:rPr lang="de-DE" dirty="0"/>
              <a:t>Mockups dienen uns für den Fokus auf die Nutzererfahrung. Wir haben – wie schon ausgeführt - mit z.B. Schüler*innen, Dozent*innen, Journalist*innen und Politiker*innen ein relativ breites Spektrum an möglichen Nutzer*innen identifiziert. Die Anwendung sollte deshalb in der Interaktion so einfach wie möglich sein, nachvollziehbar für Nutzer*innen arbeiten und Nutzer*innen über Probleme informieren.</a:t>
            </a:r>
          </a:p>
          <a:p>
            <a:r>
              <a:rPr lang="de-DE" dirty="0"/>
              <a:t>Wir hatten in einer vorhergehenden Präsentation bereits einen Mockup gezeigt und wir zeigen ihn jetzt auch hier, denn er verdeutlicht denke ich ganz gut, das wir eine Reduzierung auf das Wesentliche nutzen, um eine intuitive Bedienbarkeit zu erzeugen. Damit können wir gleichermaßen alle von uns identifizierten Nutzergruppen passgenau ansprechen.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13</a:t>
            </a:fld>
            <a:endParaRPr lang="fr-FR" dirty="0"/>
          </a:p>
        </p:txBody>
      </p:sp>
    </p:spTree>
    <p:extLst>
      <p:ext uri="{BB962C8B-B14F-4D97-AF65-F5344CB8AC3E}">
        <p14:creationId xmlns:p14="http://schemas.microsoft.com/office/powerpoint/2010/main" val="35571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27DAC8B7-6AE4-4459-99E0-33B21C23BA17}"/>
              </a:ext>
            </a:extLst>
          </p:cNvPr>
          <p:cNvSpPr txBox="1"/>
          <p:nvPr/>
        </p:nvSpPr>
        <p:spPr>
          <a:xfrm>
            <a:off x="4075418" y="2374763"/>
            <a:ext cx="5341143" cy="1354217"/>
          </a:xfrm>
          <a:prstGeom prst="rect">
            <a:avLst/>
          </a:prstGeom>
          <a:noFill/>
        </p:spPr>
        <p:txBody>
          <a:bodyPr wrap="square" lIns="0" tIns="0" bIns="0" rtlCol="0" anchor="ctr">
            <a:spAutoFit/>
          </a:bodyPr>
          <a:lstStyle/>
          <a:p>
            <a:pPr algn="l"/>
            <a:r>
              <a:rPr lang="de-DE" sz="8800" b="1" dirty="0" err="1">
                <a:solidFill>
                  <a:srgbClr val="EF402D"/>
                </a:solidFill>
                <a:latin typeface="Arial" panose="020B0604020202020204" pitchFamily="34" charset="0"/>
                <a:cs typeface="Arial" panose="020B0604020202020204" pitchFamily="34" charset="0"/>
              </a:rPr>
              <a:t>Genderly</a:t>
            </a:r>
            <a:endParaRPr lang="de-DE" sz="7200" b="1" dirty="0">
              <a:solidFill>
                <a:srgbClr val="EF402D"/>
              </a:solidFill>
              <a:latin typeface="Arial" panose="020B0604020202020204" pitchFamily="34" charset="0"/>
              <a:cs typeface="Arial" panose="020B0604020202020204" pitchFamily="34" charset="0"/>
            </a:endParaRPr>
          </a:p>
        </p:txBody>
      </p:sp>
      <p:pic>
        <p:nvPicPr>
          <p:cNvPr id="6" name="Grafik 5">
            <a:extLst>
              <a:ext uri="{FF2B5EF4-FFF2-40B4-BE49-F238E27FC236}">
                <a16:creationId xmlns:a16="http://schemas.microsoft.com/office/drawing/2014/main" id="{93F5203B-3F07-482A-880D-468F43219E94}"/>
              </a:ext>
            </a:extLst>
          </p:cNvPr>
          <p:cNvPicPr>
            <a:picLocks noChangeAspect="1"/>
          </p:cNvPicPr>
          <p:nvPr/>
        </p:nvPicPr>
        <p:blipFill>
          <a:blip r:embed="rId3"/>
          <a:stretch>
            <a:fillRect/>
          </a:stretch>
        </p:blipFill>
        <p:spPr>
          <a:xfrm>
            <a:off x="2553732" y="1928268"/>
            <a:ext cx="1828112" cy="2193735"/>
          </a:xfrm>
          <a:prstGeom prst="rect">
            <a:avLst/>
          </a:prstGeom>
          <a:ln>
            <a:noFill/>
          </a:ln>
          <a:effectLst/>
        </p:spPr>
      </p:pic>
      <p:sp>
        <p:nvSpPr>
          <p:cNvPr id="10" name="Textfeld 9">
            <a:extLst>
              <a:ext uri="{FF2B5EF4-FFF2-40B4-BE49-F238E27FC236}">
                <a16:creationId xmlns:a16="http://schemas.microsoft.com/office/drawing/2014/main" id="{AEA0BEC9-D7F1-4AE9-8740-4C2D4C9C49D2}"/>
              </a:ext>
            </a:extLst>
          </p:cNvPr>
          <p:cNvSpPr txBox="1"/>
          <p:nvPr/>
        </p:nvSpPr>
        <p:spPr>
          <a:xfrm>
            <a:off x="4176585" y="3575091"/>
            <a:ext cx="4983890" cy="307777"/>
          </a:xfrm>
          <a:prstGeom prst="rect">
            <a:avLst/>
          </a:prstGeom>
          <a:noFill/>
        </p:spPr>
        <p:txBody>
          <a:bodyPr wrap="square" lIns="0" tIns="0" bIns="0" rtlCol="0" anchor="ctr">
            <a:spAutoFit/>
          </a:bodyPr>
          <a:lstStyle/>
          <a:p>
            <a:pPr algn="l"/>
            <a:r>
              <a:rPr lang="de-DE" sz="2000" b="1" dirty="0">
                <a:solidFill>
                  <a:schemeClr val="tx1">
                    <a:lumMod val="90000"/>
                    <a:lumOff val="10000"/>
                  </a:schemeClr>
                </a:solidFill>
                <a:latin typeface="Arial" panose="020B0604020202020204" pitchFamily="34" charset="0"/>
                <a:cs typeface="Arial" panose="020B0604020202020204" pitchFamily="34" charset="0"/>
              </a:rPr>
              <a:t>Gender </a:t>
            </a:r>
            <a:r>
              <a:rPr lang="de-DE" sz="2000" b="1" dirty="0" err="1">
                <a:solidFill>
                  <a:schemeClr val="tx1">
                    <a:lumMod val="90000"/>
                    <a:lumOff val="10000"/>
                  </a:schemeClr>
                </a:solidFill>
                <a:latin typeface="Arial" panose="020B0604020202020204" pitchFamily="34" charset="0"/>
                <a:cs typeface="Arial" panose="020B0604020202020204" pitchFamily="34" charset="0"/>
              </a:rPr>
              <a:t>Your</a:t>
            </a:r>
            <a:r>
              <a:rPr lang="de-DE" sz="2000" b="1" dirty="0">
                <a:solidFill>
                  <a:schemeClr val="tx1">
                    <a:lumMod val="90000"/>
                    <a:lumOff val="10000"/>
                  </a:schemeClr>
                </a:solidFill>
                <a:latin typeface="Arial" panose="020B0604020202020204" pitchFamily="34" charset="0"/>
                <a:cs typeface="Arial" panose="020B0604020202020204" pitchFamily="34" charset="0"/>
              </a:rPr>
              <a:t> Texts </a:t>
            </a:r>
            <a:r>
              <a:rPr lang="de-DE" sz="2000" b="1" dirty="0" err="1">
                <a:solidFill>
                  <a:schemeClr val="tx1">
                    <a:lumMod val="90000"/>
                    <a:lumOff val="10000"/>
                  </a:schemeClr>
                </a:solidFill>
                <a:latin typeface="Arial" panose="020B0604020202020204" pitchFamily="34" charset="0"/>
                <a:cs typeface="Arial" panose="020B0604020202020204" pitchFamily="34" charset="0"/>
              </a:rPr>
              <a:t>Correctly</a:t>
            </a:r>
            <a:r>
              <a:rPr lang="de-DE" sz="2000" b="1" dirty="0">
                <a:solidFill>
                  <a:schemeClr val="tx1">
                    <a:lumMod val="90000"/>
                    <a:lumOff val="10000"/>
                  </a:schemeClr>
                </a:solidFill>
                <a:latin typeface="Arial" panose="020B0604020202020204" pitchFamily="34" charset="0"/>
                <a:cs typeface="Arial" panose="020B0604020202020204" pitchFamily="34" charset="0"/>
              </a:rPr>
              <a:t>.</a:t>
            </a:r>
          </a:p>
        </p:txBody>
      </p:sp>
      <p:sp>
        <p:nvSpPr>
          <p:cNvPr id="11" name="Textfeld 10">
            <a:extLst>
              <a:ext uri="{FF2B5EF4-FFF2-40B4-BE49-F238E27FC236}">
                <a16:creationId xmlns:a16="http://schemas.microsoft.com/office/drawing/2014/main" id="{75A67677-C28F-4C07-9FB7-7CE26CEE2979}"/>
              </a:ext>
            </a:extLst>
          </p:cNvPr>
          <p:cNvSpPr txBox="1"/>
          <p:nvPr/>
        </p:nvSpPr>
        <p:spPr>
          <a:xfrm>
            <a:off x="1355123" y="4325675"/>
            <a:ext cx="9481751" cy="242823"/>
          </a:xfrm>
          <a:prstGeom prst="rect">
            <a:avLst/>
          </a:prstGeom>
          <a:noFill/>
        </p:spPr>
        <p:txBody>
          <a:bodyPr wrap="square" lIns="0" tIns="0" bIns="0" rtlCol="0" anchor="t">
            <a:spAutoFit/>
          </a:bodyPr>
          <a:lstStyle/>
          <a:p>
            <a:pPr algn="ctr">
              <a:lnSpc>
                <a:spcPct val="150000"/>
              </a:lnSpc>
            </a:pPr>
            <a:r>
              <a:rPr lang="de-DE" sz="1200" b="1" dirty="0">
                <a:solidFill>
                  <a:schemeClr val="tx2">
                    <a:lumMod val="75000"/>
                    <a:lumOff val="25000"/>
                  </a:schemeClr>
                </a:solidFill>
                <a:latin typeface="Arial" panose="020B0604020202020204" pitchFamily="34" charset="0"/>
                <a:cs typeface="Arial" panose="020B0604020202020204" pitchFamily="34" charset="0"/>
              </a:rPr>
              <a:t>Gökhan Witteborn-Demir, Marcus Koppelmann, Jan Felix Jacobsen, Dennis </a:t>
            </a:r>
            <a:r>
              <a:rPr lang="de-DE" sz="1200" b="1" dirty="0" err="1">
                <a:solidFill>
                  <a:schemeClr val="tx2">
                    <a:lumMod val="75000"/>
                    <a:lumOff val="25000"/>
                  </a:schemeClr>
                </a:solidFill>
                <a:latin typeface="Arial" panose="020B0604020202020204" pitchFamily="34" charset="0"/>
                <a:cs typeface="Arial" panose="020B0604020202020204" pitchFamily="34" charset="0"/>
              </a:rPr>
              <a:t>Podkolsin</a:t>
            </a:r>
            <a:endParaRPr lang="de-DE" sz="1200" b="1" dirty="0">
              <a:solidFill>
                <a:schemeClr val="tx2">
                  <a:lumMod val="75000"/>
                  <a:lumOff val="25000"/>
                </a:schemeClr>
              </a:solidFill>
              <a:latin typeface="Arial" panose="020B0604020202020204" pitchFamily="34" charset="0"/>
              <a:cs typeface="Arial" panose="020B0604020202020204" pitchFamily="34" charset="0"/>
            </a:endParaRPr>
          </a:p>
        </p:txBody>
      </p:sp>
      <p:sp>
        <p:nvSpPr>
          <p:cNvPr id="13" name="Textfeld 12">
            <a:extLst>
              <a:ext uri="{FF2B5EF4-FFF2-40B4-BE49-F238E27FC236}">
                <a16:creationId xmlns:a16="http://schemas.microsoft.com/office/drawing/2014/main" id="{FD74319F-D616-4D1C-9421-891FC7517702}"/>
              </a:ext>
            </a:extLst>
          </p:cNvPr>
          <p:cNvSpPr txBox="1"/>
          <p:nvPr/>
        </p:nvSpPr>
        <p:spPr>
          <a:xfrm>
            <a:off x="3047267" y="6391980"/>
            <a:ext cx="6097464" cy="276999"/>
          </a:xfrm>
          <a:prstGeom prst="rect">
            <a:avLst/>
          </a:prstGeom>
          <a:noFill/>
        </p:spPr>
        <p:txBody>
          <a:bodyPr wrap="square">
            <a:spAutoFit/>
          </a:bodyPr>
          <a:lstStyle/>
          <a:p>
            <a:pPr algn="ctr"/>
            <a:r>
              <a:rPr lang="de-DE" sz="1200" b="1" dirty="0">
                <a:solidFill>
                  <a:schemeClr val="tx2">
                    <a:lumMod val="75000"/>
                    <a:lumOff val="25000"/>
                  </a:schemeClr>
                </a:solidFill>
                <a:latin typeface="Arial" panose="020B0604020202020204" pitchFamily="34" charset="0"/>
                <a:cs typeface="Arial" panose="020B0604020202020204" pitchFamily="34" charset="0"/>
              </a:rPr>
              <a:t>30.09.2021</a:t>
            </a:r>
            <a:endParaRPr lang="de-DE" sz="1200" dirty="0"/>
          </a:p>
        </p:txBody>
      </p:sp>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Einen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tieferen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Zweck</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erfüllen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693030"/>
            <a:ext cx="8784683" cy="20467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t> Etablierung eines inklusiven Sprachstils </a:t>
            </a:r>
          </a:p>
          <a:p>
            <a:pPr lvl="0">
              <a:lnSpc>
                <a:spcPct val="100000"/>
              </a:lnSpc>
              <a:spcBef>
                <a:spcPts val="600"/>
              </a:spcBef>
              <a:defRPr/>
            </a:pPr>
            <a:r>
              <a:rPr lang="de-DE" sz="1800" b="1" dirty="0">
                <a:solidFill>
                  <a:schemeClr val="bg1"/>
                </a:solidFill>
              </a:rPr>
              <a:t>&gt; </a:t>
            </a:r>
            <a:r>
              <a:rPr lang="de-DE" sz="1800" dirty="0">
                <a:sym typeface="Wingdings" panose="05000000000000000000" pitchFamily="2" charset="2"/>
              </a:rPr>
              <a:t> </a:t>
            </a:r>
            <a:r>
              <a:rPr lang="de-DE" sz="1800" dirty="0"/>
              <a:t>Beitrag zur </a:t>
            </a:r>
            <a:r>
              <a:rPr lang="de-DE" sz="1800" b="1" dirty="0">
                <a:solidFill>
                  <a:srgbClr val="F44336"/>
                </a:solidFill>
              </a:rPr>
              <a:t>Geschlechtergleichheit</a:t>
            </a:r>
            <a:r>
              <a:rPr lang="de-DE" sz="1800" dirty="0"/>
              <a:t> im Umgang miteinander</a:t>
            </a:r>
          </a:p>
          <a:p>
            <a:pPr lvl="0">
              <a:lnSpc>
                <a:spcPct val="100000"/>
              </a:lnSpc>
              <a:spcBef>
                <a:spcPts val="600"/>
              </a:spcBef>
              <a:defRPr/>
            </a:pPr>
            <a:r>
              <a:rPr lang="de-DE" sz="1800" b="1" dirty="0">
                <a:solidFill>
                  <a:srgbClr val="F44336"/>
                </a:solidFill>
              </a:rPr>
              <a:t>&gt;</a:t>
            </a:r>
            <a:r>
              <a:rPr lang="de-DE" sz="1800" dirty="0"/>
              <a:t> Nutzer*innen können einfacher genderneutrale Sprache anwenden und beachten</a:t>
            </a:r>
          </a:p>
          <a:p>
            <a:pPr lvl="0">
              <a:lnSpc>
                <a:spcPct val="100000"/>
              </a:lnSpc>
              <a:spcBef>
                <a:spcPts val="600"/>
              </a:spcBef>
              <a:defRPr/>
            </a:pPr>
            <a:r>
              <a:rPr lang="de-DE" sz="1800" b="1" dirty="0">
                <a:solidFill>
                  <a:srgbClr val="F44336"/>
                </a:solidFill>
              </a:rPr>
              <a:t>&gt;</a:t>
            </a:r>
            <a:r>
              <a:rPr lang="de-DE" sz="1800" dirty="0"/>
              <a:t> Alle Personen werden angesprochen, niemand wird ausgeschlossen</a:t>
            </a:r>
          </a:p>
          <a:p>
            <a:pPr lvl="0">
              <a:lnSpc>
                <a:spcPct val="100000"/>
              </a:lnSpc>
              <a:spcBef>
                <a:spcPts val="600"/>
              </a:spcBef>
              <a:defRPr/>
            </a:pPr>
            <a:r>
              <a:rPr lang="de-DE" sz="1800" b="1" dirty="0">
                <a:solidFill>
                  <a:srgbClr val="F44336"/>
                </a:solidFill>
              </a:rPr>
              <a:t>&gt;</a:t>
            </a:r>
            <a:r>
              <a:rPr lang="de-DE" sz="1800" dirty="0"/>
              <a:t> Neutraler Ton / neutrale Ausdrucksweise erfahren und nutzen</a:t>
            </a:r>
          </a:p>
          <a:p>
            <a:pPr lvl="0">
              <a:lnSpc>
                <a:spcPct val="100000"/>
              </a:lnSpc>
              <a:spcBef>
                <a:spcPts val="600"/>
              </a:spcBef>
              <a:defRPr/>
            </a:pPr>
            <a:r>
              <a:rPr lang="de-DE" sz="1800" b="1" dirty="0">
                <a:solidFill>
                  <a:srgbClr val="F44336"/>
                </a:solidFill>
              </a:rPr>
              <a:t>&gt; </a:t>
            </a:r>
            <a:r>
              <a:rPr lang="de-DE" sz="1800" dirty="0"/>
              <a:t>Nutzer*innen können genderneutralen Sprachstil einfacher erlernen</a:t>
            </a:r>
            <a:endParaRPr lang="de-DE" sz="1800" b="1" dirty="0">
              <a:solidFill>
                <a:srgbClr val="F44336"/>
              </a:solidFill>
            </a:endParaRPr>
          </a:p>
        </p:txBody>
      </p:sp>
      <p:sp>
        <p:nvSpPr>
          <p:cNvPr id="11" name="Rectangle: Rounded Corners 6">
            <a:extLst>
              <a:ext uri="{FF2B5EF4-FFF2-40B4-BE49-F238E27FC236}">
                <a16:creationId xmlns:a16="http://schemas.microsoft.com/office/drawing/2014/main" id="{4CEE5778-58A8-4141-8A9D-297708D51F1B}"/>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E91DA29C-9D2D-48FF-89A9-3243626D9795}"/>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8D5DF3F4-5BD7-44D3-AF6D-622BE89878F4}"/>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F341E289-2F95-4986-9E91-B15E84964323}"/>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Wozu</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B016951E-DE50-4A6C-B6CA-DF7AAA139BBA}"/>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BD3E4B80-6A19-4360-B671-4D489F1E4EF6}"/>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77442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a:solidFill>
                  <a:schemeClr val="tx2"/>
                </a:solidFill>
                <a:latin typeface="Arial" panose="020B0604020202020204" pitchFamily="34" charset="0"/>
                <a:cs typeface="Arial" panose="020B0604020202020204" pitchFamily="34" charset="0"/>
              </a:rPr>
              <a:t>Die </a:t>
            </a:r>
            <a:r>
              <a:rPr lang="en-US" sz="3200" b="1" dirty="0" err="1">
                <a:solidFill>
                  <a:schemeClr val="tx2"/>
                </a:solidFill>
                <a:latin typeface="Arial" panose="020B0604020202020204" pitchFamily="34" charset="0"/>
                <a:cs typeface="Arial" panose="020B0604020202020204" pitchFamily="34" charset="0"/>
              </a:rPr>
              <a:t>Anwendung</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verfügbar</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machen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1951908"/>
            <a:ext cx="8784683" cy="381642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chemeClr val="tx2"/>
                </a:solidFill>
                <a:latin typeface="Arial" panose="020B0604020202020204" pitchFamily="34" charset="0"/>
                <a:cs typeface="Arial" panose="020B0604020202020204" pitchFamily="34" charset="0"/>
              </a:rPr>
              <a:t>Mit unserer Web-Anwendung: </a:t>
            </a:r>
            <a:r>
              <a:rPr lang="de-DE" sz="1800" b="1" dirty="0" err="1">
                <a:solidFill>
                  <a:srgbClr val="EF402D"/>
                </a:solidFill>
                <a:latin typeface="Arial" panose="020B0604020202020204" pitchFamily="34" charset="0"/>
                <a:cs typeface="Arial" panose="020B0604020202020204" pitchFamily="34" charset="0"/>
              </a:rPr>
              <a:t>Genderly</a:t>
            </a:r>
            <a:r>
              <a:rPr lang="de-DE" sz="1800" b="1" dirty="0">
                <a:solidFill>
                  <a:srgbClr val="EF402D"/>
                </a:solidFill>
                <a:latin typeface="Arial" panose="020B0604020202020204" pitchFamily="34" charset="0"/>
                <a:cs typeface="Arial" panose="020B0604020202020204" pitchFamily="34" charset="0"/>
              </a:rPr>
              <a:t> </a:t>
            </a:r>
            <a:r>
              <a:rPr lang="de-DE" sz="1800" b="1" dirty="0">
                <a:solidFill>
                  <a:schemeClr val="tx2"/>
                </a:solidFill>
                <a:latin typeface="Arial" panose="020B0604020202020204" pitchFamily="34" charset="0"/>
                <a:cs typeface="Arial" panose="020B0604020202020204" pitchFamily="34" charset="0"/>
              </a:rPr>
              <a:t>;)</a:t>
            </a:r>
            <a:endParaRPr lang="de-DE" sz="1800" b="1" dirty="0">
              <a:solidFill>
                <a:schemeClr val="tx2"/>
              </a:solidFill>
            </a:endParaRPr>
          </a:p>
          <a:p>
            <a:pPr lvl="0">
              <a:lnSpc>
                <a:spcPct val="100000"/>
              </a:lnSpc>
              <a:spcBef>
                <a:spcPts val="600"/>
              </a:spcBef>
              <a:defRPr/>
            </a:pPr>
            <a:endParaRPr lang="de-DE" sz="1800" b="1" dirty="0">
              <a:solidFill>
                <a:srgbClr val="F44336"/>
              </a:solidFill>
            </a:endParaRPr>
          </a:p>
          <a:p>
            <a:pPr lvl="0">
              <a:lnSpc>
                <a:spcPct val="100000"/>
              </a:lnSpc>
              <a:spcBef>
                <a:spcPts val="600"/>
              </a:spcBef>
              <a:defRPr/>
            </a:pPr>
            <a:r>
              <a:rPr lang="de-DE" sz="1800" b="1" dirty="0">
                <a:solidFill>
                  <a:schemeClr val="tx2"/>
                </a:solidFill>
              </a:rPr>
              <a:t>Der Nutzer fragt: </a:t>
            </a:r>
            <a:r>
              <a:rPr lang="de-DE" sz="1800" b="1" dirty="0">
                <a:solidFill>
                  <a:srgbClr val="F44336"/>
                </a:solidFill>
              </a:rPr>
              <a:t>Womit? </a:t>
            </a:r>
          </a:p>
          <a:p>
            <a:pPr lvl="0">
              <a:lnSpc>
                <a:spcPct val="100000"/>
              </a:lnSpc>
              <a:spcBef>
                <a:spcPts val="600"/>
              </a:spcBef>
              <a:defRPr/>
            </a:pPr>
            <a:r>
              <a:rPr lang="de-DE" sz="1800" b="1" dirty="0">
                <a:solidFill>
                  <a:srgbClr val="F44336"/>
                </a:solidFill>
              </a:rPr>
              <a:t>&gt;</a:t>
            </a:r>
            <a:r>
              <a:rPr lang="de-DE" sz="1800" dirty="0"/>
              <a:t> Auch mit mobilen Endgeräten überall flexibel nutzbar</a:t>
            </a:r>
          </a:p>
          <a:p>
            <a:pPr lvl="0">
              <a:lnSpc>
                <a:spcPct val="100000"/>
              </a:lnSpc>
              <a:spcBef>
                <a:spcPts val="600"/>
              </a:spcBef>
              <a:defRPr/>
            </a:pPr>
            <a:r>
              <a:rPr lang="de-DE" sz="1800" b="1" dirty="0">
                <a:solidFill>
                  <a:srgbClr val="F44336"/>
                </a:solidFill>
              </a:rPr>
              <a:t>&gt;</a:t>
            </a:r>
            <a:r>
              <a:rPr lang="de-DE" sz="1800" dirty="0"/>
              <a:t> Hohe Gerätekompatibilität durch Einhaltung von Web-Standards</a:t>
            </a:r>
          </a:p>
          <a:p>
            <a:pPr lvl="0">
              <a:lnSpc>
                <a:spcPct val="100000"/>
              </a:lnSpc>
              <a:spcBef>
                <a:spcPts val="600"/>
              </a:spcBef>
              <a:defRPr/>
            </a:pPr>
            <a:r>
              <a:rPr lang="de-DE" sz="1800" b="1" dirty="0">
                <a:solidFill>
                  <a:srgbClr val="F44336"/>
                </a:solidFill>
              </a:rPr>
              <a:t>&gt;</a:t>
            </a:r>
            <a:r>
              <a:rPr lang="de-DE" sz="1800" dirty="0"/>
              <a:t> Barrierefreiheit durch einfache Gestaltung</a:t>
            </a:r>
          </a:p>
          <a:p>
            <a:pPr lvl="0">
              <a:lnSpc>
                <a:spcPct val="100000"/>
              </a:lnSpc>
              <a:spcBef>
                <a:spcPts val="600"/>
              </a:spcBef>
              <a:defRPr/>
            </a:pPr>
            <a:endParaRPr lang="de-DE" sz="1800" dirty="0"/>
          </a:p>
          <a:p>
            <a:pPr lvl="0">
              <a:lnSpc>
                <a:spcPct val="100000"/>
              </a:lnSpc>
              <a:spcBef>
                <a:spcPts val="600"/>
              </a:spcBef>
              <a:defRPr/>
            </a:pPr>
            <a:r>
              <a:rPr lang="de-DE" sz="1800" b="1" dirty="0">
                <a:solidFill>
                  <a:schemeClr val="tx2"/>
                </a:solidFill>
              </a:rPr>
              <a:t>Der Entwickler fragt: </a:t>
            </a:r>
            <a:r>
              <a:rPr lang="de-DE" sz="1800" b="1" dirty="0">
                <a:solidFill>
                  <a:srgbClr val="F44336"/>
                </a:solidFill>
              </a:rPr>
              <a:t>Womit?</a:t>
            </a:r>
          </a:p>
          <a:p>
            <a:pPr lvl="0">
              <a:lnSpc>
                <a:spcPct val="100000"/>
              </a:lnSpc>
              <a:spcBef>
                <a:spcPts val="600"/>
              </a:spcBef>
              <a:defRPr/>
            </a:pPr>
            <a:r>
              <a:rPr lang="de-DE" sz="1800" b="1" dirty="0">
                <a:solidFill>
                  <a:srgbClr val="F44336"/>
                </a:solidFill>
              </a:rPr>
              <a:t>&gt; </a:t>
            </a:r>
            <a:r>
              <a:rPr lang="de-DE" sz="1800" dirty="0">
                <a:solidFill>
                  <a:schemeClr val="tx2"/>
                </a:solidFill>
              </a:rPr>
              <a:t>Java mit Spring Framework im Backend</a:t>
            </a:r>
          </a:p>
          <a:p>
            <a:pPr lvl="0">
              <a:lnSpc>
                <a:spcPct val="100000"/>
              </a:lnSpc>
              <a:spcBef>
                <a:spcPts val="600"/>
              </a:spcBef>
              <a:defRPr/>
            </a:pPr>
            <a:r>
              <a:rPr lang="de-DE" sz="1800" b="1" dirty="0">
                <a:solidFill>
                  <a:srgbClr val="F44336"/>
                </a:solidFill>
              </a:rPr>
              <a:t>&gt; </a:t>
            </a:r>
            <a:r>
              <a:rPr lang="de-DE" sz="1800" dirty="0">
                <a:solidFill>
                  <a:schemeClr val="tx2"/>
                </a:solidFill>
              </a:rPr>
              <a:t>SQLite-Datenbank als Persistenz für Wörter und ihre Alternativen</a:t>
            </a:r>
          </a:p>
          <a:p>
            <a:pPr lvl="0">
              <a:lnSpc>
                <a:spcPct val="100000"/>
              </a:lnSpc>
              <a:spcBef>
                <a:spcPts val="600"/>
              </a:spcBef>
              <a:defRPr/>
            </a:pPr>
            <a:r>
              <a:rPr lang="de-DE" sz="1800" b="1" dirty="0">
                <a:solidFill>
                  <a:srgbClr val="F44336"/>
                </a:solidFill>
              </a:rPr>
              <a:t>&gt; </a:t>
            </a:r>
            <a:r>
              <a:rPr lang="de-DE" sz="1800" dirty="0">
                <a:solidFill>
                  <a:schemeClr val="tx2"/>
                </a:solidFill>
              </a:rPr>
              <a:t>HTML5, JavaScript, </a:t>
            </a:r>
            <a:r>
              <a:rPr lang="de-DE" sz="1800" dirty="0" err="1">
                <a:solidFill>
                  <a:schemeClr val="tx2"/>
                </a:solidFill>
              </a:rPr>
              <a:t>Thymeleaf</a:t>
            </a:r>
            <a:r>
              <a:rPr lang="de-DE" sz="1800" dirty="0">
                <a:solidFill>
                  <a:schemeClr val="tx2"/>
                </a:solidFill>
              </a:rPr>
              <a:t> und Bootstrap im Frontend</a:t>
            </a:r>
          </a:p>
        </p:txBody>
      </p:sp>
      <p:sp>
        <p:nvSpPr>
          <p:cNvPr id="11" name="Rectangle: Rounded Corners 6">
            <a:extLst>
              <a:ext uri="{FF2B5EF4-FFF2-40B4-BE49-F238E27FC236}">
                <a16:creationId xmlns:a16="http://schemas.microsoft.com/office/drawing/2014/main" id="{0A703637-A1B4-46B7-930D-8B001CB8F43C}"/>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CED33A21-7EF1-4618-A515-8795932AE6EB}"/>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73F7711B-9E64-45B4-BA5A-6110B838DD67}"/>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2FD9662D-7D7A-4618-8C8C-4538205FD209}"/>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5002CB52-D0B2-4CFF-8D6E-C50B720DA8F5}"/>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Womit</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3F39B1CC-98AE-4552-92D8-C97DB26C2783}"/>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95155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689980" y="1409595"/>
            <a:ext cx="4889467" cy="327814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600" dirty="0"/>
              <a:t>, -</a:t>
            </a:r>
            <a:r>
              <a:rPr lang="en-US" sz="1600" dirty="0" err="1"/>
              <a:t>analyse</a:t>
            </a:r>
            <a:r>
              <a:rPr lang="en-US" sz="1600" dirty="0"/>
              <a:t> und </a:t>
            </a:r>
            <a:r>
              <a:rPr lang="en-US" sz="1600" dirty="0" err="1"/>
              <a:t>Generierung</a:t>
            </a:r>
            <a:r>
              <a:rPr lang="en-US" sz="1600" dirty="0"/>
              <a:t> </a:t>
            </a:r>
            <a:r>
              <a:rPr lang="en-US" sz="1600" dirty="0" err="1"/>
              <a:t>eines</a:t>
            </a:r>
            <a:r>
              <a:rPr lang="en-US" sz="1600" dirty="0"/>
              <a:t> </a:t>
            </a:r>
            <a:r>
              <a:rPr lang="en-US" sz="1600" dirty="0" err="1"/>
              <a:t>genderneutralen</a:t>
            </a:r>
            <a:r>
              <a:rPr lang="en-US" sz="1600" dirty="0"/>
              <a:t> </a:t>
            </a:r>
            <a:r>
              <a:rPr lang="en-US" sz="1600" dirty="0" err="1"/>
              <a:t>Vorschlagstexts</a:t>
            </a:r>
            <a:r>
              <a:rPr lang="en-US" sz="1600"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solidFill>
                  <a:srgbClr val="F44336"/>
                </a:solidFill>
              </a:rPr>
              <a:t>&gt;</a:t>
            </a:r>
            <a:r>
              <a:rPr lang="en-US" sz="1600" dirty="0"/>
              <a:t> </a:t>
            </a:r>
            <a:r>
              <a:rPr lang="en-US" sz="1600" dirty="0" err="1"/>
              <a:t>Eingegebener</a:t>
            </a:r>
            <a:r>
              <a:rPr lang="en-US" sz="1600" dirty="0"/>
              <a:t> Text </a:t>
            </a:r>
            <a:r>
              <a:rPr lang="en-US" sz="1600" dirty="0" err="1"/>
              <a:t>ist</a:t>
            </a:r>
            <a:r>
              <a:rPr lang="en-US" sz="1600" dirty="0"/>
              <a:t> in </a:t>
            </a:r>
            <a:r>
              <a:rPr lang="en-US" sz="1600" dirty="0" err="1"/>
              <a:t>deutscher</a:t>
            </a:r>
            <a:r>
              <a:rPr lang="en-US" sz="1600" dirty="0"/>
              <a:t> </a:t>
            </a:r>
            <a:r>
              <a:rPr lang="en-US" sz="1600" dirty="0" err="1"/>
              <a:t>Sprache</a:t>
            </a:r>
            <a:endParaRPr lang="en-US" sz="16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Alternativworte</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solidFill>
                  <a:srgbClr val="F44336"/>
                </a:solidFill>
              </a:rPr>
              <a:t>&gt;</a:t>
            </a:r>
            <a:r>
              <a:rPr lang="en-US" sz="1600" dirty="0"/>
              <a:t> </a:t>
            </a:r>
            <a:r>
              <a:rPr lang="en-US" sz="1600" dirty="0" err="1"/>
              <a:t>Bedienung</a:t>
            </a:r>
            <a:r>
              <a:rPr lang="en-US" sz="1600" dirty="0"/>
              <a:t> </a:t>
            </a:r>
            <a:r>
              <a:rPr lang="en-US" sz="1600" dirty="0" err="1"/>
              <a:t>ist</a:t>
            </a:r>
            <a:r>
              <a:rPr lang="en-US" sz="1600" dirty="0"/>
              <a:t> </a:t>
            </a:r>
            <a:r>
              <a:rPr lang="en-US" sz="1600" dirty="0" err="1"/>
              <a:t>mittels</a:t>
            </a:r>
            <a:r>
              <a:rPr lang="en-US" sz="1600" dirty="0"/>
              <a:t> </a:t>
            </a:r>
            <a:r>
              <a:rPr lang="en-US" sz="1600" dirty="0" err="1"/>
              <a:t>einer</a:t>
            </a:r>
            <a:r>
              <a:rPr lang="en-US" sz="1600" dirty="0"/>
              <a:t> </a:t>
            </a:r>
            <a:r>
              <a:rPr lang="en-US" sz="1600" dirty="0" err="1"/>
              <a:t>Weboberfläche</a:t>
            </a:r>
            <a:r>
              <a:rPr lang="en-US" sz="1600" dirty="0"/>
              <a:t> </a:t>
            </a:r>
            <a:r>
              <a:rPr lang="en-US" sz="1600" dirty="0" err="1"/>
              <a:t>möglich</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61664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b="1" dirty="0">
                <a:solidFill>
                  <a:srgbClr val="F44336"/>
                </a:solidFill>
              </a:rPr>
              <a:t>&gt;</a:t>
            </a:r>
            <a:r>
              <a:rPr lang="en-US" sz="1600" dirty="0">
                <a:solidFill>
                  <a:schemeClr val="bg1"/>
                </a:solidFill>
              </a:rPr>
              <a:t> Wie </a:t>
            </a:r>
            <a:r>
              <a:rPr lang="en-US" sz="1600" dirty="0" err="1">
                <a:solidFill>
                  <a:schemeClr val="bg1"/>
                </a:solidFill>
              </a:rPr>
              <a:t>soll</a:t>
            </a:r>
            <a:r>
              <a:rPr lang="en-US" sz="1600" dirty="0">
                <a:solidFill>
                  <a:schemeClr val="bg1"/>
                </a:solidFill>
              </a:rPr>
              <a:t> </a:t>
            </a:r>
            <a:r>
              <a:rPr lang="en-US" sz="1600" dirty="0" err="1">
                <a:solidFill>
                  <a:schemeClr val="bg1"/>
                </a:solidFill>
              </a:rPr>
              <a:t>gegendert</a:t>
            </a:r>
            <a:r>
              <a:rPr lang="en-US" sz="16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600" dirty="0">
                <a:solidFill>
                  <a:schemeClr val="bg1"/>
                </a:solidFill>
              </a:rPr>
              <a:t>.:</a:t>
            </a: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rPr>
              <a:t>	&gt; </a:t>
            </a:r>
            <a:r>
              <a:rPr lang="en-US" sz="1600" dirty="0" err="1">
                <a:solidFill>
                  <a:schemeClr val="bg1"/>
                </a:solidFill>
              </a:rPr>
              <a:t>Schreibstil</a:t>
            </a:r>
            <a:r>
              <a:rPr lang="en-US" sz="1600" dirty="0">
                <a:solidFill>
                  <a:schemeClr val="bg1"/>
                </a:solidFill>
              </a:rPr>
              <a:t> </a:t>
            </a:r>
            <a:r>
              <a:rPr lang="en-US" sz="1600" dirty="0" err="1">
                <a:solidFill>
                  <a:schemeClr val="bg1"/>
                </a:solidFill>
              </a:rPr>
              <a:t>mit</a:t>
            </a:r>
            <a:r>
              <a:rPr lang="en-US" sz="1600" dirty="0">
                <a:solidFill>
                  <a:schemeClr val="bg1"/>
                </a:solidFill>
              </a:rPr>
              <a:t> “</a:t>
            </a:r>
            <a:r>
              <a:rPr lang="en-US" sz="1600" b="1" dirty="0">
                <a:solidFill>
                  <a:schemeClr val="bg1"/>
                </a:solidFill>
              </a:rPr>
              <a:t>:</a:t>
            </a:r>
            <a:r>
              <a:rPr lang="en-US" sz="16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6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b="1" dirty="0">
                <a:solidFill>
                  <a:srgbClr val="F44336"/>
                </a:solidFill>
              </a:rPr>
              <a:t>&gt;</a:t>
            </a:r>
            <a:r>
              <a:rPr lang="en-US" sz="1600" dirty="0">
                <a:solidFill>
                  <a:schemeClr val="bg1"/>
                </a:solidFill>
              </a:rPr>
              <a:t> </a:t>
            </a:r>
            <a:r>
              <a:rPr lang="en-US" sz="1600" dirty="0" err="1">
                <a:solidFill>
                  <a:schemeClr val="bg1"/>
                </a:solidFill>
              </a:rPr>
              <a:t>Werbeflächen</a:t>
            </a:r>
            <a:r>
              <a:rPr lang="en-US" sz="1600" dirty="0">
                <a:solidFill>
                  <a:schemeClr val="bg1"/>
                </a:solidFill>
              </a:rPr>
              <a:t> </a:t>
            </a:r>
            <a:r>
              <a:rPr lang="en-US" sz="1600" dirty="0" err="1">
                <a:solidFill>
                  <a:schemeClr val="bg1"/>
                </a:solidFill>
              </a:rPr>
              <a:t>vermieten</a:t>
            </a:r>
            <a:endParaRPr lang="en-US" sz="16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80442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0D52A779-CAF4-4549-85F1-AA5F12633211}"/>
              </a:ext>
            </a:extLst>
          </p:cNvPr>
          <p:cNvSpPr txBox="1"/>
          <p:nvPr/>
        </p:nvSpPr>
        <p:spPr>
          <a:xfrm>
            <a:off x="7348615" y="1730868"/>
            <a:ext cx="3743865"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Mockups &amp; </a:t>
            </a:r>
            <a:r>
              <a:rPr kumimoji="0" lang="en-US" sz="5400" b="1" i="0" u="none" strike="noStrike" kern="1200" cap="none" spc="0" normalizeH="0" baseline="0" noProof="0" dirty="0" err="1">
                <a:ln>
                  <a:noFill/>
                </a:ln>
                <a:effectLst/>
                <a:uLnTx/>
                <a:uFillTx/>
                <a:latin typeface="Arial" panose="020B0604020202020204" pitchFamily="34" charset="0"/>
                <a:cs typeface="Arial" panose="020B0604020202020204" pitchFamily="34" charset="0"/>
              </a:rPr>
              <a:t>Modelle</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7348616" y="3226662"/>
            <a:ext cx="3743865"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Die </a:t>
            </a:r>
            <a:r>
              <a:rPr lang="en-US" dirty="0" err="1"/>
              <a:t>frühzeitige</a:t>
            </a:r>
            <a:r>
              <a:rPr lang="en-US" dirty="0"/>
              <a:t> </a:t>
            </a:r>
            <a:r>
              <a:rPr lang="en-US" dirty="0" err="1"/>
              <a:t>Verwendung</a:t>
            </a:r>
            <a:r>
              <a:rPr lang="en-US" dirty="0"/>
              <a:t> von Mockups </a:t>
            </a:r>
            <a:r>
              <a:rPr lang="en-US" dirty="0" err="1"/>
              <a:t>kann</a:t>
            </a:r>
            <a:r>
              <a:rPr lang="en-US" dirty="0"/>
              <a:t> </a:t>
            </a:r>
            <a:r>
              <a:rPr lang="en-US" dirty="0" err="1"/>
              <a:t>ein</a:t>
            </a:r>
            <a:r>
              <a:rPr lang="en-US" dirty="0"/>
              <a:t> </a:t>
            </a:r>
            <a:r>
              <a:rPr lang="en-US" dirty="0" err="1"/>
              <a:t>guter</a:t>
            </a:r>
            <a:r>
              <a:rPr lang="en-US" dirty="0"/>
              <a:t> </a:t>
            </a:r>
            <a:r>
              <a:rPr lang="en-US" dirty="0" err="1"/>
              <a:t>Beitrag</a:t>
            </a:r>
            <a:r>
              <a:rPr lang="en-US" dirty="0"/>
              <a:t> </a:t>
            </a:r>
            <a:r>
              <a:rPr lang="en-US" dirty="0" err="1"/>
              <a:t>dazu</a:t>
            </a:r>
            <a:r>
              <a:rPr lang="en-US" dirty="0"/>
              <a:t> sein, den </a:t>
            </a:r>
            <a:r>
              <a:rPr lang="en-US" dirty="0" err="1"/>
              <a:t>Fokus</a:t>
            </a:r>
            <a:r>
              <a:rPr lang="en-US" dirty="0"/>
              <a:t> auf die </a:t>
            </a:r>
            <a:r>
              <a:rPr lang="en-US" dirty="0" err="1"/>
              <a:t>Nutzererfahrung</a:t>
            </a:r>
            <a:r>
              <a:rPr lang="en-US" dirty="0"/>
              <a:t> </a:t>
            </a:r>
            <a:r>
              <a:rPr lang="en-US" dirty="0" err="1"/>
              <a:t>zu</a:t>
            </a:r>
            <a:r>
              <a:rPr lang="en-US" dirty="0"/>
              <a:t> </a:t>
            </a:r>
            <a:r>
              <a:rPr lang="en-US" dirty="0" err="1"/>
              <a:t>richten</a:t>
            </a:r>
            <a:r>
              <a:rPr lang="en-US" dirty="0"/>
              <a:t>. Sie </a:t>
            </a:r>
            <a:r>
              <a:rPr lang="en-US" dirty="0" err="1"/>
              <a:t>fördern</a:t>
            </a:r>
            <a:r>
              <a:rPr lang="en-US" dirty="0"/>
              <a:t> die </a:t>
            </a:r>
            <a:r>
              <a:rPr lang="en-US" dirty="0" err="1"/>
              <a:t>Kommunikation</a:t>
            </a:r>
            <a:r>
              <a:rPr lang="en-US" dirty="0"/>
              <a:t> </a:t>
            </a:r>
            <a:r>
              <a:rPr lang="en-US" dirty="0" err="1"/>
              <a:t>mit</a:t>
            </a:r>
            <a:r>
              <a:rPr lang="en-US" dirty="0"/>
              <a:t> den </a:t>
            </a:r>
            <a:r>
              <a:rPr lang="en-US" dirty="0" err="1"/>
              <a:t>Stakeholdern</a:t>
            </a:r>
            <a:r>
              <a:rPr lang="en-US" dirty="0"/>
              <a:t> und </a:t>
            </a:r>
            <a:r>
              <a:rPr lang="en-US" dirty="0" err="1"/>
              <a:t>bilden</a:t>
            </a:r>
            <a:r>
              <a:rPr lang="en-US" dirty="0"/>
              <a:t> </a:t>
            </a:r>
            <a:r>
              <a:rPr lang="en-US" dirty="0" err="1"/>
              <a:t>gleichzeitig</a:t>
            </a:r>
            <a:r>
              <a:rPr lang="en-US" dirty="0"/>
              <a:t> </a:t>
            </a:r>
            <a:r>
              <a:rPr lang="en-US" dirty="0" err="1"/>
              <a:t>innerhalb</a:t>
            </a:r>
            <a:r>
              <a:rPr lang="en-US" dirty="0"/>
              <a:t> des Teams </a:t>
            </a:r>
            <a:r>
              <a:rPr lang="en-US" dirty="0" err="1"/>
              <a:t>eine</a:t>
            </a:r>
            <a:r>
              <a:rPr lang="en-US" dirty="0"/>
              <a:t> </a:t>
            </a:r>
            <a:r>
              <a:rPr lang="en-US" dirty="0" err="1"/>
              <a:t>solide</a:t>
            </a:r>
            <a:r>
              <a:rPr lang="en-US" dirty="0"/>
              <a:t> </a:t>
            </a:r>
            <a:r>
              <a:rPr lang="en-US" dirty="0" err="1"/>
              <a:t>Grundlage</a:t>
            </a:r>
            <a:r>
              <a:rPr lang="en-US" dirty="0"/>
              <a:t> </a:t>
            </a:r>
            <a:r>
              <a:rPr lang="en-US" dirty="0" err="1"/>
              <a:t>für</a:t>
            </a:r>
            <a:r>
              <a:rPr lang="en-US" dirty="0"/>
              <a:t> </a:t>
            </a:r>
            <a:r>
              <a:rPr lang="en-US" dirty="0" err="1"/>
              <a:t>Diskussion</a:t>
            </a:r>
            <a:r>
              <a:rPr lang="en-US" dirty="0"/>
              <a:t> und iterative </a:t>
            </a:r>
            <a:r>
              <a:rPr lang="en-US" dirty="0" err="1"/>
              <a:t>Verbesserungen</a:t>
            </a:r>
            <a:r>
              <a:rPr lang="en-US" dirty="0"/>
              <a:t>.</a:t>
            </a:r>
          </a:p>
        </p:txBody>
      </p:sp>
      <p:pic>
        <p:nvPicPr>
          <p:cNvPr id="11" name="Picture 2">
            <a:extLst>
              <a:ext uri="{FF2B5EF4-FFF2-40B4-BE49-F238E27FC236}">
                <a16:creationId xmlns:a16="http://schemas.microsoft.com/office/drawing/2014/main" id="{8AC45103-30A1-447F-8E36-FF2F75738B49}"/>
              </a:ext>
            </a:extLst>
          </p:cNvPr>
          <p:cNvPicPr>
            <a:picLocks noChangeAspect="1"/>
          </p:cNvPicPr>
          <p:nvPr/>
        </p:nvPicPr>
        <p:blipFill rotWithShape="1">
          <a:blip r:embed="rId3">
            <a:extLst>
              <a:ext uri="{28A0092B-C50C-407E-A947-70E740481C1C}">
                <a14:useLocalDpi xmlns:a14="http://schemas.microsoft.com/office/drawing/2010/main" val="0"/>
              </a:ext>
            </a:extLst>
          </a:blip>
          <a:srcRect l="-1" t="-1" r="-2789" b="-1929"/>
          <a:stretch/>
        </p:blipFill>
        <p:spPr>
          <a:xfrm>
            <a:off x="-1039502" y="1067538"/>
            <a:ext cx="8110009" cy="4722923"/>
          </a:xfrm>
          <a:prstGeom prst="rect">
            <a:avLst/>
          </a:prstGeom>
        </p:spPr>
      </p:pic>
      <p:pic>
        <p:nvPicPr>
          <p:cNvPr id="12" name="Picture Placeholder 9">
            <a:extLst>
              <a:ext uri="{FF2B5EF4-FFF2-40B4-BE49-F238E27FC236}">
                <a16:creationId xmlns:a16="http://schemas.microsoft.com/office/drawing/2014/main" id="{049A5724-775D-47C2-A5C8-BE5476ACE088}"/>
              </a:ext>
            </a:extLst>
          </p:cNvPr>
          <p:cNvPicPr>
            <a:picLocks noChangeAspect="1"/>
          </p:cNvPicPr>
          <p:nvPr/>
        </p:nvPicPr>
        <p:blipFill>
          <a:blip r:embed="rId4"/>
          <a:srcRect l="4172" r="4172"/>
          <a:stretch/>
        </p:blipFill>
        <p:spPr>
          <a:xfrm>
            <a:off x="-61913" y="1388268"/>
            <a:ext cx="5941000" cy="3717131"/>
          </a:xfrm>
          <a:prstGeom prst="rect">
            <a:avLst/>
          </a:prstGeom>
        </p:spPr>
      </p:pic>
      <p:sp>
        <p:nvSpPr>
          <p:cNvPr id="13" name="Textfeld 12">
            <a:extLst>
              <a:ext uri="{FF2B5EF4-FFF2-40B4-BE49-F238E27FC236}">
                <a16:creationId xmlns:a16="http://schemas.microsoft.com/office/drawing/2014/main" id="{A694E895-367C-4F72-9AB0-C37617442098}"/>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https://freebiesbug.com/psd-freebies/macbook-psd-mockup/</a:t>
            </a:r>
          </a:p>
        </p:txBody>
      </p:sp>
    </p:spTree>
    <p:extLst>
      <p:ext uri="{BB962C8B-B14F-4D97-AF65-F5344CB8AC3E}">
        <p14:creationId xmlns:p14="http://schemas.microsoft.com/office/powerpoint/2010/main" val="10165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5F8F25F9-3B1A-4087-9A2B-C79A332D6FCF}"/>
              </a:ext>
            </a:extLst>
          </p:cNvPr>
          <p:cNvSpPr/>
          <p:nvPr/>
        </p:nvSpPr>
        <p:spPr>
          <a:xfrm flipH="1">
            <a:off x="7154779" y="0"/>
            <a:ext cx="50372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 name="TextBox 3">
            <a:extLst>
              <a:ext uri="{FF2B5EF4-FFF2-40B4-BE49-F238E27FC236}">
                <a16:creationId xmlns:a16="http://schemas.microsoft.com/office/drawing/2014/main" id="{E9761618-6274-4F4D-80A8-97AFC8292010}"/>
              </a:ext>
            </a:extLst>
          </p:cNvPr>
          <p:cNvSpPr txBox="1"/>
          <p:nvPr/>
        </p:nvSpPr>
        <p:spPr>
          <a:xfrm>
            <a:off x="7348615" y="1730868"/>
            <a:ext cx="3743865"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Mockups &amp; </a:t>
            </a:r>
            <a:r>
              <a:rPr kumimoji="0" lang="en-US" sz="5400" b="1"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Modelle</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D6DD4934-326E-41AC-94B1-1B5A93E7F010}"/>
              </a:ext>
            </a:extLst>
          </p:cNvPr>
          <p:cNvSpPr txBox="1"/>
          <p:nvPr/>
        </p:nvSpPr>
        <p:spPr>
          <a:xfrm>
            <a:off x="7348616" y="3226662"/>
            <a:ext cx="3743865"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rPr>
              <a:t>Die </a:t>
            </a:r>
            <a:r>
              <a:rPr lang="en-US" dirty="0" err="1">
                <a:solidFill>
                  <a:schemeClr val="bg1"/>
                </a:solidFill>
              </a:rPr>
              <a:t>frühzeitige</a:t>
            </a:r>
            <a:r>
              <a:rPr lang="en-US" dirty="0">
                <a:solidFill>
                  <a:schemeClr val="bg1"/>
                </a:solidFill>
              </a:rPr>
              <a:t> </a:t>
            </a:r>
            <a:r>
              <a:rPr lang="en-US" dirty="0" err="1">
                <a:solidFill>
                  <a:schemeClr val="bg1"/>
                </a:solidFill>
              </a:rPr>
              <a:t>Verwendung</a:t>
            </a:r>
            <a:r>
              <a:rPr lang="en-US" dirty="0">
                <a:solidFill>
                  <a:schemeClr val="bg1"/>
                </a:solidFill>
              </a:rPr>
              <a:t> von Mockups </a:t>
            </a:r>
            <a:r>
              <a:rPr lang="en-US" dirty="0" err="1">
                <a:solidFill>
                  <a:schemeClr val="bg1"/>
                </a:solidFill>
              </a:rPr>
              <a:t>ist</a:t>
            </a:r>
            <a:r>
              <a:rPr lang="en-US" dirty="0">
                <a:solidFill>
                  <a:schemeClr val="bg1"/>
                </a:solidFill>
              </a:rPr>
              <a:t> </a:t>
            </a:r>
            <a:r>
              <a:rPr lang="en-US" dirty="0" err="1">
                <a:solidFill>
                  <a:schemeClr val="bg1"/>
                </a:solidFill>
              </a:rPr>
              <a:t>ein</a:t>
            </a:r>
            <a:r>
              <a:rPr lang="en-US" dirty="0">
                <a:solidFill>
                  <a:schemeClr val="bg1"/>
                </a:solidFill>
              </a:rPr>
              <a:t> </a:t>
            </a:r>
            <a:r>
              <a:rPr lang="en-US" dirty="0" err="1">
                <a:solidFill>
                  <a:schemeClr val="bg1"/>
                </a:solidFill>
              </a:rPr>
              <a:t>guter</a:t>
            </a:r>
            <a:r>
              <a:rPr lang="en-US" dirty="0">
                <a:solidFill>
                  <a:schemeClr val="bg1"/>
                </a:solidFill>
              </a:rPr>
              <a:t> </a:t>
            </a:r>
            <a:r>
              <a:rPr lang="en-US" dirty="0" err="1">
                <a:solidFill>
                  <a:schemeClr val="bg1"/>
                </a:solidFill>
              </a:rPr>
              <a:t>Beitrag</a:t>
            </a:r>
            <a:r>
              <a:rPr lang="en-US" dirty="0">
                <a:solidFill>
                  <a:schemeClr val="bg1"/>
                </a:solidFill>
              </a:rPr>
              <a:t> </a:t>
            </a:r>
            <a:r>
              <a:rPr lang="en-US" dirty="0" err="1">
                <a:solidFill>
                  <a:schemeClr val="bg1"/>
                </a:solidFill>
              </a:rPr>
              <a:t>dazu</a:t>
            </a:r>
            <a:r>
              <a:rPr lang="en-US" dirty="0">
                <a:solidFill>
                  <a:schemeClr val="bg1"/>
                </a:solidFill>
              </a:rPr>
              <a:t>, den </a:t>
            </a:r>
            <a:r>
              <a:rPr lang="en-US" dirty="0" err="1">
                <a:solidFill>
                  <a:schemeClr val="bg1"/>
                </a:solidFill>
              </a:rPr>
              <a:t>Fokus</a:t>
            </a:r>
            <a:r>
              <a:rPr lang="en-US" dirty="0">
                <a:solidFill>
                  <a:schemeClr val="bg1"/>
                </a:solidFill>
              </a:rPr>
              <a:t> auf die </a:t>
            </a:r>
            <a:r>
              <a:rPr lang="en-US" dirty="0" err="1">
                <a:solidFill>
                  <a:schemeClr val="bg1"/>
                </a:solidFill>
              </a:rPr>
              <a:t>Nutzererfahrung</a:t>
            </a:r>
            <a:r>
              <a:rPr lang="en-US" dirty="0">
                <a:solidFill>
                  <a:schemeClr val="bg1"/>
                </a:solidFill>
              </a:rPr>
              <a:t> </a:t>
            </a:r>
            <a:r>
              <a:rPr lang="en-US" dirty="0" err="1">
                <a:solidFill>
                  <a:schemeClr val="bg1"/>
                </a:solidFill>
              </a:rPr>
              <a:t>zu</a:t>
            </a:r>
            <a:r>
              <a:rPr lang="en-US" dirty="0">
                <a:solidFill>
                  <a:schemeClr val="bg1"/>
                </a:solidFill>
              </a:rPr>
              <a:t> </a:t>
            </a:r>
            <a:r>
              <a:rPr lang="en-US" dirty="0" err="1">
                <a:solidFill>
                  <a:schemeClr val="bg1"/>
                </a:solidFill>
              </a:rPr>
              <a:t>richten</a:t>
            </a:r>
            <a:r>
              <a:rPr lang="en-US" dirty="0">
                <a:solidFill>
                  <a:schemeClr val="bg1"/>
                </a:solidFill>
              </a:rPr>
              <a:t>. Sie </a:t>
            </a:r>
            <a:r>
              <a:rPr lang="en-US" dirty="0" err="1">
                <a:solidFill>
                  <a:schemeClr val="bg1"/>
                </a:solidFill>
              </a:rPr>
              <a:t>fördern</a:t>
            </a:r>
            <a:r>
              <a:rPr lang="en-US" dirty="0">
                <a:solidFill>
                  <a:schemeClr val="bg1"/>
                </a:solidFill>
              </a:rPr>
              <a:t> die </a:t>
            </a:r>
            <a:r>
              <a:rPr lang="en-US" dirty="0" err="1">
                <a:solidFill>
                  <a:schemeClr val="bg1"/>
                </a:solidFill>
              </a:rPr>
              <a:t>Kommunikation</a:t>
            </a:r>
            <a:r>
              <a:rPr lang="en-US" dirty="0">
                <a:solidFill>
                  <a:schemeClr val="bg1"/>
                </a:solidFill>
              </a:rPr>
              <a:t> </a:t>
            </a:r>
            <a:r>
              <a:rPr lang="en-US" dirty="0" err="1">
                <a:solidFill>
                  <a:schemeClr val="bg1"/>
                </a:solidFill>
              </a:rPr>
              <a:t>mit</a:t>
            </a:r>
            <a:r>
              <a:rPr lang="en-US" dirty="0">
                <a:solidFill>
                  <a:schemeClr val="bg1"/>
                </a:solidFill>
              </a:rPr>
              <a:t> den </a:t>
            </a:r>
            <a:r>
              <a:rPr lang="en-US" dirty="0" err="1">
                <a:solidFill>
                  <a:schemeClr val="bg1"/>
                </a:solidFill>
              </a:rPr>
              <a:t>Stakeholdern</a:t>
            </a:r>
            <a:r>
              <a:rPr lang="en-US" dirty="0">
                <a:solidFill>
                  <a:schemeClr val="bg1"/>
                </a:solidFill>
              </a:rPr>
              <a:t> und </a:t>
            </a:r>
            <a:r>
              <a:rPr lang="en-US" dirty="0" err="1">
                <a:solidFill>
                  <a:schemeClr val="bg1"/>
                </a:solidFill>
              </a:rPr>
              <a:t>bilden</a:t>
            </a:r>
            <a:r>
              <a:rPr lang="en-US" dirty="0">
                <a:solidFill>
                  <a:schemeClr val="bg1"/>
                </a:solidFill>
              </a:rPr>
              <a:t> </a:t>
            </a:r>
            <a:r>
              <a:rPr lang="en-US" dirty="0" err="1">
                <a:solidFill>
                  <a:schemeClr val="bg1"/>
                </a:solidFill>
              </a:rPr>
              <a:t>gleichzeitig</a:t>
            </a:r>
            <a:r>
              <a:rPr lang="en-US" dirty="0">
                <a:solidFill>
                  <a:schemeClr val="bg1"/>
                </a:solidFill>
              </a:rPr>
              <a:t> </a:t>
            </a:r>
            <a:r>
              <a:rPr lang="en-US" dirty="0" err="1">
                <a:solidFill>
                  <a:schemeClr val="bg1"/>
                </a:solidFill>
              </a:rPr>
              <a:t>innerhalb</a:t>
            </a:r>
            <a:r>
              <a:rPr lang="en-US" dirty="0">
                <a:solidFill>
                  <a:schemeClr val="bg1"/>
                </a:solidFill>
              </a:rPr>
              <a:t> des Teams </a:t>
            </a:r>
            <a:r>
              <a:rPr lang="en-US" dirty="0" err="1">
                <a:solidFill>
                  <a:schemeClr val="bg1"/>
                </a:solidFill>
              </a:rPr>
              <a:t>eine</a:t>
            </a:r>
            <a:r>
              <a:rPr lang="en-US" dirty="0">
                <a:solidFill>
                  <a:schemeClr val="bg1"/>
                </a:solidFill>
              </a:rPr>
              <a:t> </a:t>
            </a:r>
            <a:r>
              <a:rPr lang="en-US" dirty="0" err="1">
                <a:solidFill>
                  <a:schemeClr val="bg1"/>
                </a:solidFill>
              </a:rPr>
              <a:t>solide</a:t>
            </a:r>
            <a:r>
              <a:rPr lang="en-US" dirty="0">
                <a:solidFill>
                  <a:schemeClr val="bg1"/>
                </a:solidFill>
              </a:rPr>
              <a:t> </a:t>
            </a:r>
            <a:r>
              <a:rPr lang="en-US" dirty="0" err="1">
                <a:solidFill>
                  <a:schemeClr val="bg1"/>
                </a:solidFill>
              </a:rPr>
              <a:t>Grundlage</a:t>
            </a:r>
            <a:r>
              <a:rPr lang="en-US" dirty="0">
                <a:solidFill>
                  <a:schemeClr val="bg1"/>
                </a:solidFill>
              </a:rPr>
              <a:t> </a:t>
            </a:r>
            <a:r>
              <a:rPr lang="en-US" dirty="0" err="1">
                <a:solidFill>
                  <a:schemeClr val="bg1"/>
                </a:solidFill>
              </a:rPr>
              <a:t>für</a:t>
            </a:r>
            <a:r>
              <a:rPr lang="en-US" dirty="0">
                <a:solidFill>
                  <a:schemeClr val="bg1"/>
                </a:solidFill>
              </a:rPr>
              <a:t> </a:t>
            </a:r>
            <a:r>
              <a:rPr lang="en-US" dirty="0" err="1">
                <a:solidFill>
                  <a:schemeClr val="bg1"/>
                </a:solidFill>
              </a:rPr>
              <a:t>Diskussion</a:t>
            </a:r>
            <a:r>
              <a:rPr lang="en-US" dirty="0">
                <a:solidFill>
                  <a:schemeClr val="bg1"/>
                </a:solidFill>
              </a:rPr>
              <a:t> und iterative </a:t>
            </a:r>
            <a:r>
              <a:rPr lang="en-US" dirty="0" err="1">
                <a:solidFill>
                  <a:schemeClr val="bg1"/>
                </a:solidFill>
              </a:rPr>
              <a:t>Verbesserungszyklen</a:t>
            </a:r>
            <a:r>
              <a:rPr lang="en-US" dirty="0">
                <a:solidFill>
                  <a:schemeClr val="bg1"/>
                </a:solidFill>
              </a:rPr>
              <a:t>.</a:t>
            </a:r>
          </a:p>
        </p:txBody>
      </p:sp>
      <p:pic>
        <p:nvPicPr>
          <p:cNvPr id="10" name="Grafik 9">
            <a:extLst>
              <a:ext uri="{FF2B5EF4-FFF2-40B4-BE49-F238E27FC236}">
                <a16:creationId xmlns:a16="http://schemas.microsoft.com/office/drawing/2014/main" id="{5B9312C0-4CAD-4579-9023-20F8661F0E0F}"/>
              </a:ext>
            </a:extLst>
          </p:cNvPr>
          <p:cNvPicPr>
            <a:picLocks noChangeAspect="1"/>
          </p:cNvPicPr>
          <p:nvPr/>
        </p:nvPicPr>
        <p:blipFill>
          <a:blip r:embed="rId3"/>
          <a:stretch>
            <a:fillRect/>
          </a:stretch>
        </p:blipFill>
        <p:spPr>
          <a:xfrm>
            <a:off x="82687" y="1583230"/>
            <a:ext cx="6975174" cy="3691539"/>
          </a:xfrm>
          <a:prstGeom prst="rect">
            <a:avLst/>
          </a:prstGeom>
        </p:spPr>
      </p:pic>
    </p:spTree>
    <p:extLst>
      <p:ext uri="{BB962C8B-B14F-4D97-AF65-F5344CB8AC3E}">
        <p14:creationId xmlns:p14="http://schemas.microsoft.com/office/powerpoint/2010/main" val="46656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128736" y="1272413"/>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1390650" y="2991110"/>
            <a:ext cx="3500437" cy="194091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Lorem ipsum </a:t>
            </a:r>
            <a:r>
              <a:rPr lang="en-US" dirty="0" err="1"/>
              <a:t>sapientem</a:t>
            </a:r>
            <a:r>
              <a:rPr lang="en-US" dirty="0"/>
              <a:t> ne </a:t>
            </a:r>
            <a:r>
              <a:rPr lang="en-US" dirty="0" err="1"/>
              <a:t>neque</a:t>
            </a:r>
            <a:r>
              <a:rPr lang="en-US" dirty="0"/>
              <a:t> dolor </a:t>
            </a:r>
            <a:r>
              <a:rPr lang="en-US" dirty="0" err="1"/>
              <a:t>erat,eros</a:t>
            </a:r>
            <a:r>
              <a:rPr lang="en-US" dirty="0"/>
              <a:t> </a:t>
            </a:r>
            <a:r>
              <a:rPr lang="en-US" dirty="0" err="1"/>
              <a:t>solet</a:t>
            </a:r>
            <a:r>
              <a:rPr lang="en-US" dirty="0"/>
              <a:t> </a:t>
            </a:r>
            <a:r>
              <a:rPr lang="en-US" dirty="0" err="1"/>
              <a:t>invidunt</a:t>
            </a:r>
            <a:r>
              <a:rPr lang="en-US" dirty="0"/>
              <a:t> duo </a:t>
            </a:r>
            <a:r>
              <a:rPr lang="en-US" dirty="0" err="1"/>
              <a:t>Quisque</a:t>
            </a:r>
            <a:r>
              <a:rPr lang="en-US" dirty="0"/>
              <a:t> </a:t>
            </a:r>
            <a:r>
              <a:rPr lang="en-US" dirty="0" err="1"/>
              <a:t>aliquid</a:t>
            </a:r>
            <a:r>
              <a:rPr lang="en-US" dirty="0"/>
              <a:t> </a:t>
            </a:r>
            <a:r>
              <a:rPr lang="en-US" dirty="0" err="1"/>
              <a:t>leo</a:t>
            </a:r>
            <a:r>
              <a:rPr lang="en-US" dirty="0"/>
              <a:t>. Pretium </a:t>
            </a:r>
            <a:r>
              <a:rPr lang="en-US" dirty="0" err="1"/>
              <a:t>patrioque</a:t>
            </a:r>
            <a:r>
              <a:rPr lang="en-US" dirty="0"/>
              <a:t> sociis </a:t>
            </a:r>
            <a:r>
              <a:rPr lang="en-US" dirty="0" err="1"/>
              <a:t>eu</a:t>
            </a:r>
            <a:r>
              <a:rPr lang="en-US" dirty="0"/>
              <a:t> nihil Cum </a:t>
            </a:r>
            <a:r>
              <a:rPr lang="en-US" dirty="0" err="1"/>
              <a:t>enim</a:t>
            </a:r>
            <a:r>
              <a:rPr lang="en-US" dirty="0"/>
              <a:t> ad, ipsum alii </a:t>
            </a:r>
            <a:r>
              <a:rPr lang="en-US" dirty="0" err="1"/>
              <a:t>vidisse</a:t>
            </a:r>
            <a:r>
              <a:rPr lang="en-US" dirty="0"/>
              <a:t> </a:t>
            </a:r>
            <a:r>
              <a:rPr lang="en-US" dirty="0" err="1"/>
              <a:t>justo</a:t>
            </a:r>
            <a:r>
              <a:rPr lang="en-US" dirty="0"/>
              <a:t> id. Option </a:t>
            </a:r>
            <a:r>
              <a:rPr lang="en-US" dirty="0" err="1"/>
              <a:t>porttitor</a:t>
            </a:r>
            <a:r>
              <a:rPr lang="en-US" dirty="0"/>
              <a:t> diam </a:t>
            </a:r>
            <a:r>
              <a:rPr lang="en-US" dirty="0" err="1"/>
              <a:t>voluptua</a:t>
            </a:r>
            <a:r>
              <a:rPr lang="en-US" dirty="0"/>
              <a:t>. Cu </a:t>
            </a:r>
            <a:r>
              <a:rPr lang="en-US" dirty="0" err="1"/>
              <a:t>Eam</a:t>
            </a:r>
            <a:r>
              <a:rPr lang="en-US" dirty="0"/>
              <a:t> </a:t>
            </a:r>
            <a:r>
              <a:rPr lang="en-US" dirty="0" err="1"/>
              <a:t>augue</a:t>
            </a:r>
            <a:r>
              <a:rPr lang="en-US" dirty="0"/>
              <a:t> dolor </a:t>
            </a:r>
            <a:r>
              <a:rPr lang="en-US" dirty="0" err="1"/>
              <a:t>dolores</a:t>
            </a:r>
            <a:r>
              <a:rPr lang="en-US" dirty="0"/>
              <a:t> </a:t>
            </a:r>
            <a:r>
              <a:rPr lang="en-US" dirty="0" err="1"/>
              <a:t>quis</a:t>
            </a:r>
            <a:r>
              <a:rPr lang="en-US" dirty="0"/>
              <a:t>, Nam </a:t>
            </a:r>
            <a:r>
              <a:rPr lang="en-US" dirty="0" err="1"/>
              <a:t>aliquando</a:t>
            </a:r>
            <a:r>
              <a:rPr lang="en-US" dirty="0"/>
              <a:t> </a:t>
            </a:r>
            <a:r>
              <a:rPr lang="en-US" dirty="0" err="1"/>
              <a:t>elitr</a:t>
            </a:r>
            <a:r>
              <a:rPr lang="en-US" dirty="0"/>
              <a:t> </a:t>
            </a:r>
            <a:r>
              <a:rPr lang="en-US" dirty="0" err="1"/>
              <a:t>Etiam</a:t>
            </a:r>
            <a:r>
              <a:rPr lang="en-US" dirty="0"/>
              <a:t> </a:t>
            </a:r>
            <a:r>
              <a:rPr lang="en-US" dirty="0" err="1"/>
              <a:t>consetetur</a:t>
            </a:r>
            <a:r>
              <a:rPr lang="en-US" dirty="0"/>
              <a:t>. Fringilla </a:t>
            </a:r>
            <a:r>
              <a:rPr lang="en-US" dirty="0" err="1"/>
              <a:t>lucilius</a:t>
            </a:r>
            <a:r>
              <a:rPr lang="en-US" dirty="0"/>
              <a:t> </a:t>
            </a:r>
            <a:r>
              <a:rPr lang="en-US" dirty="0" err="1"/>
              <a:t>mel</a:t>
            </a:r>
            <a:r>
              <a:rPr lang="en-US" dirty="0"/>
              <a:t> </a:t>
            </a:r>
            <a:r>
              <a:rPr lang="en-US" dirty="0" err="1"/>
              <a:t>adipiscing</a:t>
            </a:r>
            <a:r>
              <a:rPr lang="en-US" dirty="0"/>
              <a:t> </a:t>
            </a:r>
            <a:r>
              <a:rPr lang="en-US" dirty="0" err="1"/>
              <a:t>rebum</a:t>
            </a:r>
            <a:r>
              <a:rPr lang="en-US" dirty="0"/>
              <a:t>.</a:t>
            </a:r>
          </a:p>
        </p:txBody>
      </p:sp>
      <p:sp>
        <p:nvSpPr>
          <p:cNvPr id="8" name="TextBox 7">
            <a:extLst>
              <a:ext uri="{FF2B5EF4-FFF2-40B4-BE49-F238E27FC236}">
                <a16:creationId xmlns:a16="http://schemas.microsoft.com/office/drawing/2014/main" id="{D1210205-0CE3-4629-BBFF-F94D6AB2701D}"/>
              </a:ext>
            </a:extLst>
          </p:cNvPr>
          <p:cNvSpPr txBox="1"/>
          <p:nvPr/>
        </p:nvSpPr>
        <p:spPr>
          <a:xfrm>
            <a:off x="1390650" y="1982243"/>
            <a:ext cx="3500437" cy="7478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GitHub</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12" name="Bildplatzhalter 11">
            <a:extLst>
              <a:ext uri="{FF2B5EF4-FFF2-40B4-BE49-F238E27FC236}">
                <a16:creationId xmlns:a16="http://schemas.microsoft.com/office/drawing/2014/main" id="{0CA3A8E1-182D-4F8A-A0D4-AD2BAA140F83}"/>
              </a:ext>
            </a:extLst>
          </p:cNvPr>
          <p:cNvPicPr>
            <a:picLocks noGrp="1" noChangeAspect="1"/>
          </p:cNvPicPr>
          <p:nvPr>
            <p:ph type="pic" sz="quarter" idx="10"/>
          </p:nvPr>
        </p:nvPicPr>
        <p:blipFill>
          <a:blip r:embed="rId3"/>
          <a:srcRect l="3005" r="3005"/>
          <a:stretch>
            <a:fillRect/>
          </a:stretch>
        </p:blipFill>
        <p:spPr>
          <a:xfrm>
            <a:off x="5763342" y="1433308"/>
            <a:ext cx="6540499" cy="3695224"/>
          </a:xfrm>
        </p:spPr>
      </p:pic>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spTree>
    <p:extLst>
      <p:ext uri="{BB962C8B-B14F-4D97-AF65-F5344CB8AC3E}">
        <p14:creationId xmlns:p14="http://schemas.microsoft.com/office/powerpoint/2010/main" val="295704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lvl="0">
              <a:lnSpc>
                <a:spcPct val="90000"/>
              </a:lnSpc>
              <a:defRPr/>
            </a:pPr>
            <a:r>
              <a:rPr lang="fr-FR" sz="4800" dirty="0" err="1">
                <a:solidFill>
                  <a:schemeClr val="accent1"/>
                </a:solidFill>
                <a:latin typeface="Segoe UI Semibold" panose="020B0702040204020203" pitchFamily="34" charset="0"/>
                <a:cs typeface="Segoe UI Semibold" panose="020B0702040204020203" pitchFamily="34" charset="0"/>
              </a:rPr>
              <a:t>Zusammenfassung</a:t>
            </a:r>
            <a:endParaRPr kumimoji="0" lang="fr-FR" sz="48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2473569" y="2004446"/>
            <a:ext cx="7244862" cy="1661993"/>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accent1"/>
                </a:solidFill>
                <a:latin typeface="Arial" panose="020B0604020202020204" pitchFamily="34" charset="0"/>
                <a:cs typeface="Arial" panose="020B0604020202020204" pitchFamily="34" charset="0"/>
              </a:rPr>
              <a:t>Vielen</a:t>
            </a: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accent1"/>
                </a:solidFill>
                <a:latin typeface="Arial" panose="020B0604020202020204" pitchFamily="34" charset="0"/>
                <a:cs typeface="Arial" panose="020B0604020202020204" pitchFamily="34" charset="0"/>
              </a:rPr>
              <a:t>Dank</a:t>
            </a: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pic>
        <p:nvPicPr>
          <p:cNvPr id="4" name="Grafik 3">
            <a:extLst>
              <a:ext uri="{FF2B5EF4-FFF2-40B4-BE49-F238E27FC236}">
                <a16:creationId xmlns:a16="http://schemas.microsoft.com/office/drawing/2014/main" id="{7AE6FC58-7E7E-474A-839C-A27CCD853461}"/>
              </a:ext>
            </a:extLst>
          </p:cNvPr>
          <p:cNvPicPr>
            <a:picLocks noChangeAspect="1"/>
          </p:cNvPicPr>
          <p:nvPr/>
        </p:nvPicPr>
        <p:blipFill>
          <a:blip r:embed="rId3"/>
          <a:stretch>
            <a:fillRect/>
          </a:stretch>
        </p:blipFill>
        <p:spPr>
          <a:xfrm>
            <a:off x="5511981" y="3848929"/>
            <a:ext cx="1168037" cy="1401645"/>
          </a:xfrm>
          <a:prstGeom prst="rect">
            <a:avLst/>
          </a:prstGeom>
          <a:ln>
            <a:noFill/>
          </a:ln>
          <a:effectLst/>
        </p:spPr>
      </p:pic>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814876" y="2902540"/>
            <a:ext cx="1876274"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Hauptteil</a:t>
            </a:r>
            <a:endPar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sp>
        <p:nvSpPr>
          <p:cNvPr id="80" name="TextBox 79">
            <a:extLst>
              <a:ext uri="{FF2B5EF4-FFF2-40B4-BE49-F238E27FC236}">
                <a16:creationId xmlns:a16="http://schemas.microsoft.com/office/drawing/2014/main" id="{8F80412E-3806-49A4-9FD0-5093141B2C8B}"/>
              </a:ext>
            </a:extLst>
          </p:cNvPr>
          <p:cNvSpPr txBox="1"/>
          <p:nvPr/>
        </p:nvSpPr>
        <p:spPr>
          <a:xfrm>
            <a:off x="4814876" y="2597433"/>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 02</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823306" y="3377808"/>
            <a:ext cx="0" cy="348019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651368" y="4149707"/>
            <a:ext cx="2802445"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Zusammenfassung</a:t>
            </a:r>
            <a:endParaRPr kumimoji="0" lang="en-US" sz="16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sp>
        <p:nvSpPr>
          <p:cNvPr id="85" name="TextBox 84">
            <a:extLst>
              <a:ext uri="{FF2B5EF4-FFF2-40B4-BE49-F238E27FC236}">
                <a16:creationId xmlns:a16="http://schemas.microsoft.com/office/drawing/2014/main" id="{FE093A0E-DFD3-4447-825C-ADCB75237A23}"/>
              </a:ext>
            </a:extLst>
          </p:cNvPr>
          <p:cNvSpPr txBox="1"/>
          <p:nvPr/>
        </p:nvSpPr>
        <p:spPr>
          <a:xfrm>
            <a:off x="7651369" y="3844600"/>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 03</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659799" y="4617870"/>
            <a:ext cx="0" cy="22401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986814" y="3881204"/>
            <a:ext cx="1876274"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Einführung</a:t>
            </a:r>
            <a:endPar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sp>
        <p:nvSpPr>
          <p:cNvPr id="115" name="TextBox 114">
            <a:extLst>
              <a:ext uri="{FF2B5EF4-FFF2-40B4-BE49-F238E27FC236}">
                <a16:creationId xmlns:a16="http://schemas.microsoft.com/office/drawing/2014/main" id="{7A3C69DC-4A6A-459C-88B8-24B9BE8281CA}"/>
              </a:ext>
            </a:extLst>
          </p:cNvPr>
          <p:cNvSpPr txBox="1"/>
          <p:nvPr/>
        </p:nvSpPr>
        <p:spPr>
          <a:xfrm>
            <a:off x="1986814" y="3576097"/>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 01</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995244" y="4349367"/>
            <a:ext cx="0" cy="250863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5008385" y="3342058"/>
            <a:ext cx="1876273" cy="352341"/>
          </a:xfrm>
          <a:prstGeom prst="rect">
            <a:avLst/>
          </a:prstGeom>
          <a:noFill/>
        </p:spPr>
        <p:txBody>
          <a:bodyPr wrap="square" lIns="0" tIns="0" rIns="91440" bIns="0" rtlCol="0">
            <a:spAutoFit/>
          </a:bodyPr>
          <a:lstStyle/>
          <a:p>
            <a:pPr lvl="0">
              <a:lnSpc>
                <a:spcPct val="120000"/>
              </a:lnSpc>
              <a:defRPr/>
            </a:pP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Was? Wie?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Wer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Wann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a:p>
            <a:pPr lvl="0">
              <a:lnSpc>
                <a:spcPct val="120000"/>
              </a:lnSpc>
              <a:defRPr/>
            </a:pP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Wozu</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Womit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Warum</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5" name="TextBox 24">
            <a:extLst>
              <a:ext uri="{FF2B5EF4-FFF2-40B4-BE49-F238E27FC236}">
                <a16:creationId xmlns:a16="http://schemas.microsoft.com/office/drawing/2014/main" id="{32A92E10-14AE-427E-801E-ADF736E12A2F}"/>
              </a:ext>
            </a:extLst>
          </p:cNvPr>
          <p:cNvSpPr txBox="1"/>
          <p:nvPr/>
        </p:nvSpPr>
        <p:spPr>
          <a:xfrm>
            <a:off x="7844878" y="4589225"/>
            <a:ext cx="2007575" cy="906338"/>
          </a:xfrm>
          <a:prstGeom prst="rect">
            <a:avLst/>
          </a:prstGeom>
          <a:noFill/>
        </p:spPr>
        <p:txBody>
          <a:bodyPr wrap="square" lIns="0" tIns="0" rIns="91440" bIns="0" rtlCol="0">
            <a:spAutoFit/>
          </a:bodyPr>
          <a:lstStyle/>
          <a:p>
            <a:pPr lvl="0">
              <a:lnSpc>
                <a:spcPct val="120000"/>
              </a:lnSpc>
              <a:defRPr/>
            </a:pP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Wir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ziehen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ein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Fazit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über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bisherige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Arbeiten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und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geben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über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die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Programmausführung</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hinaus</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Ausblick</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für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die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weitere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Arbeit am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Projekt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7" name="TextBox 26">
            <a:extLst>
              <a:ext uri="{FF2B5EF4-FFF2-40B4-BE49-F238E27FC236}">
                <a16:creationId xmlns:a16="http://schemas.microsoft.com/office/drawing/2014/main" id="{41E1C074-23BC-46DB-A046-3CD61D722C80}"/>
              </a:ext>
            </a:extLst>
          </p:cNvPr>
          <p:cNvSpPr txBox="1"/>
          <p:nvPr/>
        </p:nvSpPr>
        <p:spPr>
          <a:xfrm>
            <a:off x="2180323" y="4320722"/>
            <a:ext cx="1867841" cy="721672"/>
          </a:xfrm>
          <a:prstGeom prst="rect">
            <a:avLst/>
          </a:prstGeom>
          <a:noFill/>
        </p:spPr>
        <p:txBody>
          <a:bodyPr wrap="square" lIns="0" tIns="0" rIns="91440" bIns="0" rtlCol="0">
            <a:spAutoFit/>
          </a:bodyPr>
          <a:lstStyle/>
          <a:p>
            <a:pPr lvl="0">
              <a:lnSpc>
                <a:spcPct val="120000"/>
              </a:lnSpc>
              <a:defRPr/>
            </a:pP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Mit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der Motivation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erläutern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wir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Hintergründe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und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beschreiben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theoretische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Erkenntnisse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9" name="TextBox 3">
            <a:extLst>
              <a:ext uri="{FF2B5EF4-FFF2-40B4-BE49-F238E27FC236}">
                <a16:creationId xmlns:a16="http://schemas.microsoft.com/office/drawing/2014/main" id="{DB6C77C0-84A4-4AE6-BE2F-DB645CB746BA}"/>
              </a:ext>
            </a:extLst>
          </p:cNvPr>
          <p:cNvSpPr txBox="1"/>
          <p:nvPr/>
        </p:nvSpPr>
        <p:spPr>
          <a:xfrm>
            <a:off x="1317625" y="1207901"/>
            <a:ext cx="9505950" cy="877163"/>
          </a:xfrm>
          <a:prstGeom prst="rect">
            <a:avLst/>
          </a:prstGeom>
          <a:noFill/>
        </p:spPr>
        <p:txBody>
          <a:bodyPr wrap="square" lIns="0" rIns="0" bIns="0" rtlCol="0" anchor="t">
            <a:spAutoFit/>
          </a:bodyPr>
          <a:lstStyle/>
          <a:p>
            <a:pPr>
              <a:lnSpc>
                <a:spcPct val="90000"/>
              </a:lnSpc>
            </a:pPr>
            <a:r>
              <a:rPr lang="en-US" sz="6000" b="1" dirty="0">
                <a:solidFill>
                  <a:schemeClr val="accent1"/>
                </a:solidFill>
                <a:latin typeface="Arial" panose="020B0604020202020204" pitchFamily="34" charset="0"/>
                <a:cs typeface="Arial" panose="020B0604020202020204" pitchFamily="34" charset="0"/>
              </a:rPr>
              <a:t>Agenda</a:t>
            </a:r>
            <a:endParaRPr lang="fr-FR" sz="60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p:spPr>
        <p:txBody>
          <a:bodyPr wrap="square" lIns="0" tIns="0" rIns="0" bIns="0" rtlCol="0" anchor="t">
            <a:spAutoFit/>
          </a:bodyPr>
          <a:lstStyle/>
          <a:p>
            <a:pPr lvl="0">
              <a:lnSpc>
                <a:spcPct val="90000"/>
              </a:lnSpc>
              <a:defRPr/>
            </a:pPr>
            <a:r>
              <a:rPr lang="fr-FR" sz="5400" dirty="0" err="1">
                <a:solidFill>
                  <a:schemeClr val="accent1"/>
                </a:solidFill>
                <a:latin typeface="Segoe UI Semibold" panose="020B0702040204020203" pitchFamily="34" charset="0"/>
                <a:cs typeface="Segoe UI Semibold" panose="020B0702040204020203" pitchFamily="34" charset="0"/>
              </a:rPr>
              <a:t>Einführung</a:t>
            </a:r>
            <a:endParaRPr kumimoji="0" lang="fr-FR" sz="54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Tree>
    <p:extLst>
      <p:ext uri="{BB962C8B-B14F-4D97-AF65-F5344CB8AC3E}">
        <p14:creationId xmlns:p14="http://schemas.microsoft.com/office/powerpoint/2010/main" val="2165040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1207901"/>
            <a:ext cx="9505950" cy="877163"/>
          </a:xfrm>
          <a:prstGeom prst="rect">
            <a:avLst/>
          </a:prstGeom>
          <a:noFill/>
        </p:spPr>
        <p:txBody>
          <a:bodyPr wrap="square" lIns="0" rIns="0" bIns="0" rtlCol="0" anchor="t">
            <a:spAutoFit/>
          </a:bodyPr>
          <a:lstStyle/>
          <a:p>
            <a:pPr>
              <a:lnSpc>
                <a:spcPct val="90000"/>
              </a:lnSpc>
            </a:pPr>
            <a:r>
              <a:rPr lang="en-US" sz="6000" b="1" dirty="0" err="1">
                <a:latin typeface="Arial" panose="020B0604020202020204" pitchFamily="34" charset="0"/>
                <a:cs typeface="Arial" panose="020B0604020202020204" pitchFamily="34" charset="0"/>
              </a:rPr>
              <a:t>Einführung</a:t>
            </a:r>
            <a:r>
              <a:rPr lang="en-US" sz="6000" b="1" dirty="0">
                <a:latin typeface="Arial" panose="020B0604020202020204" pitchFamily="34" charset="0"/>
                <a:cs typeface="Arial" panose="020B0604020202020204" pitchFamily="34" charset="0"/>
              </a:rPr>
              <a:t> // </a:t>
            </a:r>
            <a:r>
              <a:rPr lang="en-US" sz="6000" b="1" dirty="0">
                <a:solidFill>
                  <a:schemeClr val="accent1"/>
                </a:solidFill>
                <a:latin typeface="Arial" panose="020B0604020202020204" pitchFamily="34" charset="0"/>
                <a:cs typeface="Arial" panose="020B0604020202020204" pitchFamily="34" charset="0"/>
              </a:rPr>
              <a:t>Motivation</a:t>
            </a:r>
            <a:endParaRPr lang="fr-FR" sz="6000" b="1" dirty="0">
              <a:solidFill>
                <a:schemeClr val="accent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17625" y="2441080"/>
            <a:ext cx="9632953" cy="2331857"/>
          </a:xfrm>
          <a:prstGeom prst="rect">
            <a:avLst/>
          </a:prstGeom>
          <a:noFill/>
        </p:spPr>
        <p:txBody>
          <a:bodyPr wrap="square" lIns="0" tIns="0" bIns="0" rtlCol="0" anchor="t">
            <a:spAutoFit/>
          </a:bodyPr>
          <a:lstStyle/>
          <a:p>
            <a:pPr>
              <a:lnSpc>
                <a:spcPct val="150000"/>
              </a:lnSpc>
            </a:pPr>
            <a:r>
              <a:rPr lang="en-US" sz="2000" b="1" dirty="0">
                <a:solidFill>
                  <a:schemeClr val="accent1"/>
                </a:solidFill>
                <a:latin typeface="Segoe UI" panose="020B0502040204020203" pitchFamily="34" charset="0"/>
                <a:cs typeface="Segoe UI" panose="020B0502040204020203" pitchFamily="34" charset="0"/>
              </a:rPr>
              <a:t>&gt;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Viele</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Geschlechter</a:t>
            </a:r>
            <a:r>
              <a:rPr lang="en-US" sz="2000" dirty="0">
                <a:latin typeface="Segoe UI" panose="020B0502040204020203" pitchFamily="34" charset="0"/>
                <a:cs typeface="Segoe UI" panose="020B0502040204020203" pitchFamily="34" charset="0"/>
              </a:rPr>
              <a:t> (Gender)</a:t>
            </a: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Allgemeinheitliches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Ziel</a:t>
            </a:r>
            <a:r>
              <a:rPr lang="fr-FR" sz="2000" dirty="0">
                <a:latin typeface="Segoe UI" panose="020B0502040204020203" pitchFamily="34" charset="0"/>
                <a:cs typeface="Segoe UI" panose="020B0502040204020203" pitchFamily="34" charset="0"/>
              </a:rPr>
              <a:t>: In </a:t>
            </a:r>
            <a:r>
              <a:rPr lang="fr-FR" sz="2000" dirty="0" err="1">
                <a:latin typeface="Segoe UI" panose="020B0502040204020203" pitchFamily="34" charset="0"/>
                <a:cs typeface="Segoe UI" panose="020B0502040204020203" pitchFamily="34" charset="0"/>
              </a:rPr>
              <a:t>Texten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alle</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Leser</a:t>
            </a:r>
            <a:r>
              <a:rPr lang="fr-FR" sz="2000" dirty="0">
                <a:latin typeface="Segoe UI" panose="020B0502040204020203" pitchFamily="34" charset="0"/>
                <a:cs typeface="Segoe UI" panose="020B0502040204020203" pitchFamily="34" charset="0"/>
              </a:rPr>
              <a:t>*</a:t>
            </a:r>
            <a:r>
              <a:rPr lang="fr-FR" sz="2000" dirty="0" err="1">
                <a:latin typeface="Segoe UI" panose="020B0502040204020203" pitchFamily="34" charset="0"/>
                <a:cs typeface="Segoe UI" panose="020B0502040204020203" pitchFamily="34" charset="0"/>
              </a:rPr>
              <a:t>innen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ansprechen</a:t>
            </a:r>
            <a:endParaRPr lang="fr-FR" sz="2000" dirty="0">
              <a:latin typeface="Segoe UI" panose="020B0502040204020203" pitchFamily="34" charset="0"/>
              <a:cs typeface="Segoe UI" panose="020B0502040204020203" pitchFamily="34" charset="0"/>
            </a:endParaRP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Uneinheitliches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Gendern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Übersichtlichkeit</a:t>
            </a:r>
            <a:r>
              <a:rPr lang="fr-FR" sz="2000" dirty="0">
                <a:latin typeface="Segoe UI" panose="020B0502040204020203" pitchFamily="34" charset="0"/>
                <a:cs typeface="Segoe UI" panose="020B0502040204020203" pitchFamily="34" charset="0"/>
              </a:rPr>
              <a:t> in </a:t>
            </a:r>
            <a:r>
              <a:rPr lang="fr-FR" sz="2000" dirty="0" err="1">
                <a:latin typeface="Segoe UI" panose="020B0502040204020203" pitchFamily="34" charset="0"/>
                <a:cs typeface="Segoe UI" panose="020B0502040204020203" pitchFamily="34" charset="0"/>
              </a:rPr>
              <a:t>großen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Texten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schnell</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verloren</a:t>
            </a:r>
            <a:endParaRPr lang="fr-FR" sz="2000" dirty="0">
              <a:latin typeface="Segoe UI" panose="020B0502040204020203" pitchFamily="34" charset="0"/>
              <a:cs typeface="Segoe UI" panose="020B0502040204020203" pitchFamily="34" charset="0"/>
            </a:endParaRP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Fokus</a:t>
            </a:r>
            <a:r>
              <a:rPr lang="fr-FR" sz="2000" dirty="0">
                <a:latin typeface="Segoe UI" panose="020B0502040204020203" pitchFamily="34" charset="0"/>
                <a:cs typeface="Segoe UI" panose="020B0502040204020203" pitchFamily="34" charset="0"/>
              </a:rPr>
              <a:t> des </a:t>
            </a:r>
            <a:r>
              <a:rPr lang="fr-FR" sz="2000" dirty="0" err="1">
                <a:latin typeface="Segoe UI" panose="020B0502040204020203" pitchFamily="34" charset="0"/>
                <a:cs typeface="Segoe UI" panose="020B0502040204020203" pitchFamily="34" charset="0"/>
              </a:rPr>
              <a:t>Autors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bzw</a:t>
            </a:r>
            <a:r>
              <a:rPr lang="fr-FR" sz="2000" dirty="0">
                <a:latin typeface="Segoe UI" panose="020B0502040204020203" pitchFamily="34" charset="0"/>
                <a:cs typeface="Segoe UI" panose="020B0502040204020203" pitchFamily="34" charset="0"/>
              </a:rPr>
              <a:t>. der </a:t>
            </a:r>
            <a:r>
              <a:rPr lang="fr-FR" sz="2000" dirty="0" err="1">
                <a:latin typeface="Segoe UI" panose="020B0502040204020203" pitchFamily="34" charset="0"/>
                <a:cs typeface="Segoe UI" panose="020B0502040204020203" pitchFamily="34" charset="0"/>
              </a:rPr>
              <a:t>Autorin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primär</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auf</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Textinhalt</a:t>
            </a:r>
            <a:endParaRPr lang="fr-FR" sz="1600" dirty="0">
              <a:latin typeface="Segoe UI" panose="020B0502040204020203" pitchFamily="34" charset="0"/>
              <a:cs typeface="Segoe UI" panose="020B0502040204020203" pitchFamily="34" charset="0"/>
            </a:endParaRPr>
          </a:p>
          <a:p>
            <a:pPr>
              <a:lnSpc>
                <a:spcPct val="150000"/>
              </a:lnSpc>
            </a:pPr>
            <a:r>
              <a:rPr lang="fr-FR" sz="2400" b="1" dirty="0">
                <a:solidFill>
                  <a:schemeClr val="accent1"/>
                </a:solidFill>
                <a:latin typeface="Segoe UI" panose="020B0502040204020203" pitchFamily="34" charset="0"/>
                <a:cs typeface="Segoe UI" panose="020B0502040204020203" pitchFamily="34" charset="0"/>
                <a:sym typeface="Wingdings" panose="05000000000000000000" pitchFamily="2" charset="2"/>
              </a:rPr>
              <a:t>           </a:t>
            </a:r>
            <a:r>
              <a:rPr lang="fr-FR" sz="2000" b="1" dirty="0">
                <a:latin typeface="Segoe UI" panose="020B0502040204020203" pitchFamily="34" charset="0"/>
                <a:cs typeface="Segoe UI" panose="020B0502040204020203" pitchFamily="34" charset="0"/>
              </a:rPr>
              <a:t>Es </a:t>
            </a:r>
            <a:r>
              <a:rPr lang="fr-FR" sz="2000" b="1" dirty="0" err="1">
                <a:latin typeface="Segoe UI" panose="020B0502040204020203" pitchFamily="34" charset="0"/>
                <a:cs typeface="Segoe UI" panose="020B0502040204020203" pitchFamily="34" charset="0"/>
              </a:rPr>
              <a:t>besteht</a:t>
            </a:r>
            <a:r>
              <a:rPr lang="fr-FR" sz="2000" b="1" dirty="0">
                <a:latin typeface="Segoe UI" panose="020B0502040204020203" pitchFamily="34" charset="0"/>
                <a:cs typeface="Segoe UI" panose="020B0502040204020203" pitchFamily="34" charset="0"/>
              </a:rPr>
              <a:t> </a:t>
            </a:r>
            <a:r>
              <a:rPr lang="fr-FR" sz="2000" b="1" dirty="0" err="1">
                <a:solidFill>
                  <a:schemeClr val="accent1"/>
                </a:solidFill>
                <a:latin typeface="Segoe UI" panose="020B0502040204020203" pitchFamily="34" charset="0"/>
                <a:cs typeface="Segoe UI" panose="020B0502040204020203" pitchFamily="34" charset="0"/>
              </a:rPr>
              <a:t>klarer</a:t>
            </a:r>
            <a:r>
              <a:rPr lang="fr-FR" sz="2000" b="1" dirty="0">
                <a:solidFill>
                  <a:schemeClr val="accent1"/>
                </a:solidFill>
                <a:latin typeface="Segoe UI" panose="020B0502040204020203" pitchFamily="34" charset="0"/>
                <a:cs typeface="Segoe UI" panose="020B0502040204020203" pitchFamily="34" charset="0"/>
              </a:rPr>
              <a:t> </a:t>
            </a:r>
            <a:r>
              <a:rPr lang="fr-FR" sz="2000" b="1" dirty="0" err="1">
                <a:solidFill>
                  <a:schemeClr val="accent1"/>
                </a:solidFill>
                <a:latin typeface="Segoe UI" panose="020B0502040204020203" pitchFamily="34" charset="0"/>
                <a:cs typeface="Segoe UI" panose="020B0502040204020203" pitchFamily="34" charset="0"/>
              </a:rPr>
              <a:t>Bedarf</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für</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automatisierte</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Hilfe</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beim</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Gendern</a:t>
            </a:r>
            <a:r>
              <a:rPr lang="fr-FR" sz="2000" b="1" dirty="0">
                <a:latin typeface="Segoe UI" panose="020B0502040204020203" pitchFamily="34" charset="0"/>
                <a:cs typeface="Segoe UI" panose="020B0502040204020203" pitchFamily="34" charset="0"/>
              </a:rPr>
              <a:t>.</a:t>
            </a:r>
          </a:p>
        </p:txBody>
      </p:sp>
      <p:pic>
        <p:nvPicPr>
          <p:cNvPr id="3" name="Grafik 2">
            <a:extLst>
              <a:ext uri="{FF2B5EF4-FFF2-40B4-BE49-F238E27FC236}">
                <a16:creationId xmlns:a16="http://schemas.microsoft.com/office/drawing/2014/main" id="{E741A05C-D23B-4C3A-9D05-D35807750C0D}"/>
              </a:ext>
            </a:extLst>
          </p:cNvPr>
          <p:cNvPicPr>
            <a:picLocks noChangeAspect="1"/>
          </p:cNvPicPr>
          <p:nvPr/>
        </p:nvPicPr>
        <p:blipFill>
          <a:blip r:embed="rId3"/>
          <a:stretch>
            <a:fillRect/>
          </a:stretch>
        </p:blipFill>
        <p:spPr>
          <a:xfrm>
            <a:off x="4424632" y="5128953"/>
            <a:ext cx="3342735" cy="1114245"/>
          </a:xfrm>
          <a:prstGeom prst="rect">
            <a:avLst/>
          </a:prstGeom>
        </p:spPr>
      </p:pic>
      <p:sp>
        <p:nvSpPr>
          <p:cNvPr id="14" name="Textfeld 13">
            <a:extLst>
              <a:ext uri="{FF2B5EF4-FFF2-40B4-BE49-F238E27FC236}">
                <a16:creationId xmlns:a16="http://schemas.microsoft.com/office/drawing/2014/main" id="{915BB952-6BEB-4F8F-ACCD-DB0B3F401E8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https://unric.org/de/17ziele/ziel-5/</a:t>
            </a:r>
          </a:p>
        </p:txBody>
      </p:sp>
    </p:spTree>
    <p:extLst>
      <p:ext uri="{BB962C8B-B14F-4D97-AF65-F5344CB8AC3E}">
        <p14:creationId xmlns:p14="http://schemas.microsoft.com/office/powerpoint/2010/main" val="345235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lvl="0">
              <a:lnSpc>
                <a:spcPct val="90000"/>
              </a:lnSpc>
              <a:defRPr/>
            </a:pPr>
            <a:r>
              <a:rPr lang="fr-FR" sz="5400" dirty="0" err="1">
                <a:solidFill>
                  <a:schemeClr val="accent1"/>
                </a:solidFill>
                <a:latin typeface="Segoe UI Semibold" panose="020B0702040204020203" pitchFamily="34" charset="0"/>
                <a:cs typeface="Segoe UI Semibold" panose="020B0702040204020203" pitchFamily="34" charset="0"/>
              </a:rPr>
              <a:t>Hauptteil</a:t>
            </a:r>
            <a:endParaRPr kumimoji="0" lang="fr-FR" sz="54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Gesellschaftlichen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Mehrwert</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leisten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305614"/>
            <a:ext cx="8784683" cy="224676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solidFill>
                  <a:schemeClr val="tx2"/>
                </a:solidFill>
              </a:rPr>
              <a:t> Ungleichheit der Geschlechter auch in der Sprache</a:t>
            </a:r>
          </a:p>
          <a:p>
            <a:pPr lvl="0">
              <a:lnSpc>
                <a:spcPct val="100000"/>
              </a:lnSpc>
              <a:spcBef>
                <a:spcPts val="600"/>
              </a:spcBef>
              <a:defRPr/>
            </a:pPr>
            <a:r>
              <a:rPr lang="de-DE" sz="1800" b="1" dirty="0">
                <a:solidFill>
                  <a:srgbClr val="F44336"/>
                </a:solidFill>
              </a:rPr>
              <a:t>&gt;</a:t>
            </a:r>
            <a:r>
              <a:rPr lang="de-DE" sz="1800" dirty="0">
                <a:solidFill>
                  <a:schemeClr val="tx2"/>
                </a:solidFill>
              </a:rPr>
              <a:t> Auf der ganzen Welt werden Frauen oft benachteiligt</a:t>
            </a:r>
          </a:p>
          <a:p>
            <a:pPr lvl="0">
              <a:lnSpc>
                <a:spcPct val="100000"/>
              </a:lnSpc>
              <a:spcBef>
                <a:spcPts val="600"/>
              </a:spcBef>
              <a:defRPr/>
            </a:pPr>
            <a:r>
              <a:rPr lang="de-DE" sz="1800" b="1" dirty="0">
                <a:solidFill>
                  <a:srgbClr val="F44336"/>
                </a:solidFill>
              </a:rPr>
              <a:t>&gt;</a:t>
            </a:r>
            <a:r>
              <a:rPr lang="de-DE" sz="1800" dirty="0">
                <a:solidFill>
                  <a:schemeClr val="tx2"/>
                </a:solidFill>
              </a:rPr>
              <a:t> Gegenbewegung: Gendern bekommt immer mehr Bedeutung im akademischen,</a:t>
            </a:r>
            <a:br>
              <a:rPr lang="de-DE" sz="1800" dirty="0">
                <a:solidFill>
                  <a:schemeClr val="tx2"/>
                </a:solidFill>
              </a:rPr>
            </a:br>
            <a:r>
              <a:rPr lang="de-DE" sz="1800" b="1" dirty="0">
                <a:solidFill>
                  <a:schemeClr val="bg1"/>
                </a:solidFill>
              </a:rPr>
              <a:t>&gt;</a:t>
            </a:r>
            <a:r>
              <a:rPr lang="de-DE" sz="1800" dirty="0">
                <a:solidFill>
                  <a:schemeClr val="bg1"/>
                </a:solidFill>
              </a:rPr>
              <a:t> </a:t>
            </a:r>
            <a:r>
              <a:rPr lang="de-DE" sz="1800" dirty="0">
                <a:solidFill>
                  <a:schemeClr val="tx2"/>
                </a:solidFill>
              </a:rPr>
              <a:t>politischen und auch journalistischen Bereich</a:t>
            </a:r>
          </a:p>
          <a:p>
            <a:pPr lvl="0">
              <a:lnSpc>
                <a:spcPct val="100000"/>
              </a:lnSpc>
              <a:spcBef>
                <a:spcPts val="600"/>
              </a:spcBef>
              <a:defRPr/>
            </a:pPr>
            <a:endParaRPr lang="de-DE" sz="1800" dirty="0">
              <a:solidFill>
                <a:schemeClr val="tx2"/>
              </a:solidFill>
            </a:endParaRPr>
          </a:p>
          <a:p>
            <a:pPr lvl="0">
              <a:lnSpc>
                <a:spcPct val="100000"/>
              </a:lnSpc>
              <a:spcBef>
                <a:spcPts val="600"/>
              </a:spcBef>
              <a:defRPr/>
            </a:pPr>
            <a:r>
              <a:rPr lang="de-DE" sz="1800" b="1" dirty="0">
                <a:solidFill>
                  <a:schemeClr val="tx2"/>
                </a:solidFill>
              </a:rPr>
              <a:t>Es ist schlicht schwierig den Überblick bei diesem Schreibstil zu behalten, wenn man noch nicht damit aufgewachsen ist, auf genderneutrale Sprache zu achten.</a:t>
            </a:r>
          </a:p>
        </p:txBody>
      </p:sp>
      <p:sp>
        <p:nvSpPr>
          <p:cNvPr id="11" name="Rectangle: Rounded Corners 6">
            <a:extLst>
              <a:ext uri="{FF2B5EF4-FFF2-40B4-BE49-F238E27FC236}">
                <a16:creationId xmlns:a16="http://schemas.microsoft.com/office/drawing/2014/main" id="{33368BCC-9A1C-425C-823E-032F4D79319E}"/>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F2E1DD01-ECD2-4D5B-9AC0-FB90EE2C5B51}"/>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912DCC40-5475-450A-A753-F47B4AA1298A}"/>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0B9D9B35-4FF2-4DE4-9476-141254EE8222}"/>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AE31969A-BF4E-4CCF-A014-4A09C30F5CEC}"/>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3566D1C8-E593-4748-9D78-9E6813879517}"/>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srgbClr val="F44336"/>
                </a:solidFill>
                <a:effectLst/>
                <a:uLnTx/>
                <a:uFillTx/>
                <a:latin typeface="Segoe UI Semibold"/>
                <a:ea typeface="+mn-ea"/>
                <a:cs typeface="+mn-cs"/>
              </a:rPr>
              <a:t>Warum</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Tree>
    <p:extLst>
      <p:ext uri="{BB962C8B-B14F-4D97-AF65-F5344CB8AC3E}">
        <p14:creationId xmlns:p14="http://schemas.microsoft.com/office/powerpoint/2010/main" val="147673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933176"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Stakeholder &amp; </a:t>
            </a:r>
            <a:r>
              <a:rPr kumimoji="0" lang="en-US" sz="3200" b="1" i="0" u="none" strike="noStrike" kern="1200" cap="none" spc="0" normalizeH="0" baseline="0" noProof="0" dirty="0" err="1">
                <a:ln>
                  <a:noFill/>
                </a:ln>
                <a:solidFill>
                  <a:schemeClr val="tx2"/>
                </a:solidFill>
                <a:effectLst/>
                <a:uLnTx/>
                <a:uFillTx/>
                <a:latin typeface="Arial" panose="020B0604020202020204" pitchFamily="34" charset="0"/>
                <a:cs typeface="Arial" panose="020B0604020202020204" pitchFamily="34" charset="0"/>
              </a:rPr>
              <a:t>Zielgruppen</a:t>
            </a: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 </a:t>
            </a:r>
            <a:r>
              <a:rPr kumimoji="0" lang="en-US" sz="3200" b="1" i="0" u="none" strike="noStrike" kern="1200" cap="none" spc="0" normalizeH="0" baseline="0" noProof="0" dirty="0" err="1">
                <a:ln>
                  <a:noFill/>
                </a:ln>
                <a:solidFill>
                  <a:schemeClr val="tx2"/>
                </a:solidFill>
                <a:effectLst/>
                <a:uLnTx/>
                <a:uFillTx/>
                <a:latin typeface="Arial" panose="020B0604020202020204" pitchFamily="34" charset="0"/>
                <a:cs typeface="Arial" panose="020B0604020202020204" pitchFamily="34" charset="0"/>
              </a:rPr>
              <a:t>identifizieren</a:t>
            </a: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1516046"/>
            <a:ext cx="8784683" cy="481670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en-US" sz="1400" b="1" dirty="0">
                <a:solidFill>
                  <a:srgbClr val="EF402D"/>
                </a:solidFill>
              </a:rPr>
              <a:t>&gt;</a:t>
            </a:r>
            <a:r>
              <a:rPr lang="en-US" sz="1400" b="1" dirty="0"/>
              <a:t> </a:t>
            </a:r>
            <a:r>
              <a:rPr lang="en-US" sz="1400" dirty="0"/>
              <a:t>Product Owner</a:t>
            </a:r>
          </a:p>
          <a:p>
            <a:pPr lvl="0">
              <a:lnSpc>
                <a:spcPct val="100000"/>
              </a:lnSpc>
              <a:spcBef>
                <a:spcPts val="600"/>
              </a:spcBef>
              <a:defRPr/>
            </a:pPr>
            <a:r>
              <a:rPr lang="en-US" sz="1400" b="1" dirty="0">
                <a:solidFill>
                  <a:srgbClr val="EF402D"/>
                </a:solidFill>
              </a:rPr>
              <a:t>&gt;</a:t>
            </a:r>
            <a:r>
              <a:rPr lang="en-US" sz="1400" dirty="0"/>
              <a:t> </a:t>
            </a:r>
            <a:r>
              <a:rPr lang="en-US" sz="1400" dirty="0" err="1"/>
              <a:t>Entwicklerteam</a:t>
            </a:r>
            <a:endParaRPr lang="en-US" sz="1400" dirty="0"/>
          </a:p>
          <a:p>
            <a:pPr lvl="0">
              <a:lnSpc>
                <a:spcPct val="100000"/>
              </a:lnSpc>
              <a:spcBef>
                <a:spcPts val="600"/>
              </a:spcBef>
              <a:defRPr/>
            </a:pPr>
            <a:r>
              <a:rPr lang="en-US" sz="1400" b="1" dirty="0">
                <a:solidFill>
                  <a:srgbClr val="EF402D"/>
                </a:solidFill>
              </a:rPr>
              <a:t>&gt;</a:t>
            </a:r>
            <a:r>
              <a:rPr lang="en-US" sz="1400" dirty="0"/>
              <a:t> </a:t>
            </a:r>
            <a:r>
              <a:rPr lang="en-US" sz="1400" dirty="0" err="1"/>
              <a:t>Personen</a:t>
            </a:r>
            <a:r>
              <a:rPr lang="en-US" sz="1400" dirty="0"/>
              <a:t> </a:t>
            </a:r>
            <a:r>
              <a:rPr lang="en-US" sz="1400" dirty="0" err="1"/>
              <a:t>aus</a:t>
            </a:r>
            <a:r>
              <a:rPr lang="en-US" sz="1400" dirty="0"/>
              <a:t> </a:t>
            </a:r>
            <a:r>
              <a:rPr lang="en-US" sz="1400" dirty="0" err="1"/>
              <a:t>wissenschaftlichen</a:t>
            </a:r>
            <a:r>
              <a:rPr lang="en-US" sz="1400" dirty="0"/>
              <a:t> </a:t>
            </a:r>
            <a:r>
              <a:rPr lang="en-US" sz="1400" dirty="0" err="1"/>
              <a:t>Einrichtungen</a:t>
            </a:r>
            <a:r>
              <a:rPr lang="en-US" sz="1400" dirty="0"/>
              <a:t> </a:t>
            </a:r>
            <a:r>
              <a:rPr lang="en-US" sz="1400" dirty="0" err="1"/>
              <a:t>bzw</a:t>
            </a:r>
            <a:r>
              <a:rPr lang="en-US" sz="1400" dirty="0"/>
              <a:t>. </a:t>
            </a:r>
            <a:r>
              <a:rPr lang="en-US" sz="1400" dirty="0" err="1"/>
              <a:t>Bildungseinrichtungen</a:t>
            </a:r>
            <a:r>
              <a:rPr lang="en-US" sz="1400" dirty="0"/>
              <a:t>, </a:t>
            </a:r>
            <a:br>
              <a:rPr lang="en-US" sz="1400" dirty="0"/>
            </a:br>
            <a:r>
              <a:rPr lang="en-US" sz="1400" dirty="0"/>
              <a:t>    die </a:t>
            </a:r>
            <a:r>
              <a:rPr lang="en-US" sz="1400" dirty="0" err="1"/>
              <a:t>Texte</a:t>
            </a:r>
            <a:r>
              <a:rPr lang="en-US" sz="1400" dirty="0"/>
              <a:t> </a:t>
            </a:r>
            <a:r>
              <a:rPr lang="en-US" sz="1400" dirty="0" err="1"/>
              <a:t>verfassen</a:t>
            </a:r>
            <a:r>
              <a:rPr lang="en-US" sz="1400" dirty="0"/>
              <a:t> und </a:t>
            </a:r>
            <a:r>
              <a:rPr lang="en-US" sz="1400" dirty="0" err="1"/>
              <a:t>veröffentlichen</a:t>
            </a:r>
            <a:r>
              <a:rPr lang="en-US" sz="1400" dirty="0"/>
              <a:t> </a:t>
            </a:r>
            <a:r>
              <a:rPr lang="en-US" sz="1400" dirty="0" err="1"/>
              <a:t>wollen</a:t>
            </a:r>
            <a:endParaRPr lang="en-US" sz="1400" dirty="0"/>
          </a:p>
          <a:p>
            <a:pPr lvl="0">
              <a:lnSpc>
                <a:spcPct val="100000"/>
              </a:lnSpc>
              <a:spcBef>
                <a:spcPts val="600"/>
              </a:spcBef>
              <a:defRPr/>
            </a:pPr>
            <a:r>
              <a:rPr lang="en-US" sz="1400" dirty="0"/>
              <a:t>   </a:t>
            </a:r>
            <a:r>
              <a:rPr lang="en-US" sz="1400" dirty="0">
                <a:solidFill>
                  <a:srgbClr val="EF402D"/>
                </a:solidFill>
                <a:sym typeface="Wingdings" panose="05000000000000000000" pitchFamily="2" charset="2"/>
              </a:rPr>
              <a:t></a:t>
            </a:r>
            <a:r>
              <a:rPr lang="en-US" sz="1400" dirty="0">
                <a:sym typeface="Wingdings" panose="05000000000000000000" pitchFamily="2" charset="2"/>
              </a:rPr>
              <a:t> </a:t>
            </a:r>
            <a:r>
              <a:rPr lang="en-US" sz="1400" dirty="0" err="1">
                <a:sym typeface="Wingdings" panose="05000000000000000000" pitchFamily="2" charset="2"/>
              </a:rPr>
              <a:t>benötigen</a:t>
            </a:r>
            <a:r>
              <a:rPr lang="en-US" sz="1400" dirty="0">
                <a:sym typeface="Wingdings" panose="05000000000000000000" pitchFamily="2" charset="2"/>
              </a:rPr>
              <a:t> </a:t>
            </a:r>
            <a:r>
              <a:rPr lang="en-US" sz="1400" dirty="0" err="1">
                <a:sym typeface="Wingdings" panose="05000000000000000000" pitchFamily="2" charset="2"/>
              </a:rPr>
              <a:t>neutralen</a:t>
            </a:r>
            <a:r>
              <a:rPr lang="en-US" sz="1400" dirty="0">
                <a:sym typeface="Wingdings" panose="05000000000000000000" pitchFamily="2" charset="2"/>
              </a:rPr>
              <a:t> </a:t>
            </a:r>
            <a:r>
              <a:rPr lang="en-US" sz="1400" dirty="0" err="1">
                <a:sym typeface="Wingdings" panose="05000000000000000000" pitchFamily="2" charset="2"/>
              </a:rPr>
              <a:t>Wortlaut</a:t>
            </a:r>
            <a:r>
              <a:rPr lang="en-US" sz="1400" dirty="0">
                <a:sym typeface="Wingdings" panose="05000000000000000000" pitchFamily="2" charset="2"/>
              </a:rPr>
              <a:t> / </a:t>
            </a:r>
            <a:r>
              <a:rPr lang="en-US" sz="1400" dirty="0" err="1">
                <a:sym typeface="Wingdings" panose="05000000000000000000" pitchFamily="2" charset="2"/>
              </a:rPr>
              <a:t>neutrale</a:t>
            </a:r>
            <a:r>
              <a:rPr lang="en-US" sz="1400" dirty="0">
                <a:sym typeface="Wingdings" panose="05000000000000000000" pitchFamily="2" charset="2"/>
              </a:rPr>
              <a:t> </a:t>
            </a:r>
            <a:r>
              <a:rPr lang="en-US" sz="1400" dirty="0" err="1">
                <a:sym typeface="Wingdings" panose="05000000000000000000" pitchFamily="2" charset="2"/>
              </a:rPr>
              <a:t>Addressierungsweise</a:t>
            </a:r>
            <a:endParaRPr lang="en-US" sz="1400" dirty="0">
              <a:sym typeface="Wingdings" panose="05000000000000000000" pitchFamily="2" charset="2"/>
            </a:endParaRPr>
          </a:p>
          <a:p>
            <a:pPr lvl="0">
              <a:lnSpc>
                <a:spcPct val="100000"/>
              </a:lnSpc>
              <a:spcBef>
                <a:spcPts val="600"/>
              </a:spcBef>
              <a:defRPr/>
            </a:pPr>
            <a:r>
              <a:rPr lang="en-US" sz="1400" dirty="0">
                <a:sym typeface="Wingdings" panose="05000000000000000000" pitchFamily="2" charset="2"/>
              </a:rPr>
              <a:t>	</a:t>
            </a:r>
            <a:r>
              <a:rPr lang="en-US" sz="1400" b="1" dirty="0">
                <a:solidFill>
                  <a:srgbClr val="EF402D"/>
                </a:solidFill>
                <a:sym typeface="Wingdings" panose="05000000000000000000" pitchFamily="2" charset="2"/>
              </a:rPr>
              <a:t>&gt;</a:t>
            </a:r>
            <a:r>
              <a:rPr lang="en-US" sz="1400" dirty="0">
                <a:sym typeface="Wingdings" panose="05000000000000000000" pitchFamily="2" charset="2"/>
              </a:rPr>
              <a:t> Student*</a:t>
            </a:r>
            <a:r>
              <a:rPr lang="en-US" sz="1400" dirty="0" err="1">
                <a:sym typeface="Wingdings" panose="05000000000000000000" pitchFamily="2" charset="2"/>
              </a:rPr>
              <a:t>innen</a:t>
            </a:r>
            <a:endParaRPr lang="en-US" sz="1400" dirty="0">
              <a:sym typeface="Wingdings" panose="05000000000000000000" pitchFamily="2" charset="2"/>
            </a:endParaRPr>
          </a:p>
          <a:p>
            <a:pPr lvl="0">
              <a:lnSpc>
                <a:spcPct val="100000"/>
              </a:lnSpc>
              <a:spcBef>
                <a:spcPts val="600"/>
              </a:spcBef>
              <a:defRPr/>
            </a:pPr>
            <a:r>
              <a:rPr lang="en-US" sz="1400" dirty="0">
                <a:sym typeface="Wingdings" panose="05000000000000000000" pitchFamily="2" charset="2"/>
              </a:rPr>
              <a:t>	</a:t>
            </a:r>
            <a:r>
              <a:rPr lang="en-US" sz="1400" b="1" dirty="0">
                <a:solidFill>
                  <a:srgbClr val="EF402D"/>
                </a:solidFill>
                <a:sym typeface="Wingdings" panose="05000000000000000000" pitchFamily="2" charset="2"/>
              </a:rPr>
              <a:t>&gt;</a:t>
            </a:r>
            <a:r>
              <a:rPr lang="en-US" sz="1400" dirty="0">
                <a:sym typeface="Wingdings" panose="05000000000000000000" pitchFamily="2" charset="2"/>
              </a:rPr>
              <a:t> </a:t>
            </a:r>
            <a:r>
              <a:rPr lang="en-US" sz="1400" dirty="0" err="1">
                <a:sym typeface="Wingdings" panose="05000000000000000000" pitchFamily="2" charset="2"/>
              </a:rPr>
              <a:t>Dozent</a:t>
            </a:r>
            <a:r>
              <a:rPr lang="en-US" sz="1400" dirty="0">
                <a:sym typeface="Wingdings" panose="05000000000000000000" pitchFamily="2" charset="2"/>
              </a:rPr>
              <a:t>*</a:t>
            </a:r>
            <a:r>
              <a:rPr lang="en-US" sz="1400" dirty="0" err="1">
                <a:sym typeface="Wingdings" panose="05000000000000000000" pitchFamily="2" charset="2"/>
              </a:rPr>
              <a:t>innen</a:t>
            </a:r>
            <a:endParaRPr lang="en-US" sz="1400" dirty="0">
              <a:sym typeface="Wingdings" panose="05000000000000000000" pitchFamily="2" charset="2"/>
            </a:endParaRPr>
          </a:p>
          <a:p>
            <a:pPr lvl="0">
              <a:lnSpc>
                <a:spcPct val="100000"/>
              </a:lnSpc>
              <a:spcBef>
                <a:spcPts val="600"/>
              </a:spcBef>
              <a:defRPr/>
            </a:pPr>
            <a:r>
              <a:rPr lang="en-US" sz="1400" dirty="0">
                <a:sym typeface="Wingdings" panose="05000000000000000000" pitchFamily="2" charset="2"/>
              </a:rPr>
              <a:t>	    </a:t>
            </a:r>
            <a:r>
              <a:rPr lang="en-US" sz="1400" dirty="0">
                <a:solidFill>
                  <a:srgbClr val="EF402D"/>
                </a:solidFill>
                <a:sym typeface="Wingdings" panose="05000000000000000000" pitchFamily="2" charset="2"/>
              </a:rPr>
              <a:t></a:t>
            </a:r>
            <a:r>
              <a:rPr lang="en-US" sz="1400" dirty="0">
                <a:sym typeface="Wingdings" panose="05000000000000000000" pitchFamily="2" charset="2"/>
              </a:rPr>
              <a:t> </a:t>
            </a:r>
            <a:r>
              <a:rPr lang="en-US" sz="1400" dirty="0" err="1">
                <a:sym typeface="Wingdings" panose="05000000000000000000" pitchFamily="2" charset="2"/>
              </a:rPr>
              <a:t>Erfüllung</a:t>
            </a:r>
            <a:r>
              <a:rPr lang="en-US" sz="1400" dirty="0">
                <a:sym typeface="Wingdings" panose="05000000000000000000" pitchFamily="2" charset="2"/>
              </a:rPr>
              <a:t> des </a:t>
            </a:r>
            <a:r>
              <a:rPr lang="en-US" sz="1400" dirty="0" err="1">
                <a:sym typeface="Wingdings" panose="05000000000000000000" pitchFamily="2" charset="2"/>
              </a:rPr>
              <a:t>Lehrauftrags</a:t>
            </a:r>
            <a:r>
              <a:rPr lang="en-US" sz="1400" dirty="0">
                <a:sym typeface="Wingdings" panose="05000000000000000000" pitchFamily="2" charset="2"/>
              </a:rPr>
              <a:t> </a:t>
            </a:r>
            <a:r>
              <a:rPr lang="en-US" sz="1400" dirty="0" err="1">
                <a:sym typeface="Wingdings" panose="05000000000000000000" pitchFamily="2" charset="2"/>
              </a:rPr>
              <a:t>beinhaltet</a:t>
            </a:r>
            <a:r>
              <a:rPr lang="en-US" sz="1400" dirty="0">
                <a:sym typeface="Wingdings" panose="05000000000000000000" pitchFamily="2" charset="2"/>
              </a:rPr>
              <a:t> </a:t>
            </a:r>
            <a:r>
              <a:rPr lang="en-US" sz="1400" dirty="0" err="1">
                <a:sym typeface="Wingdings" panose="05000000000000000000" pitchFamily="2" charset="2"/>
              </a:rPr>
              <a:t>Unterstützung</a:t>
            </a:r>
            <a:r>
              <a:rPr lang="en-US" sz="1400" dirty="0">
                <a:sym typeface="Wingdings" panose="05000000000000000000" pitchFamily="2" charset="2"/>
              </a:rPr>
              <a:t> der </a:t>
            </a:r>
            <a:r>
              <a:rPr lang="en-US" sz="1400" dirty="0" err="1">
                <a:sym typeface="Wingdings" panose="05000000000000000000" pitchFamily="2" charset="2"/>
              </a:rPr>
              <a:t>Gleichberechtigung</a:t>
            </a:r>
            <a:endParaRPr lang="en-US" sz="1400" dirty="0">
              <a:sym typeface="Wingdings" panose="05000000000000000000" pitchFamily="2" charset="2"/>
            </a:endParaRPr>
          </a:p>
          <a:p>
            <a:pPr lvl="0">
              <a:lnSpc>
                <a:spcPct val="100000"/>
              </a:lnSpc>
              <a:spcBef>
                <a:spcPts val="600"/>
              </a:spcBef>
              <a:defRPr/>
            </a:pPr>
            <a:r>
              <a:rPr lang="en-US" sz="1400" dirty="0">
                <a:sym typeface="Wingdings" panose="05000000000000000000" pitchFamily="2" charset="2"/>
              </a:rPr>
              <a:t>	</a:t>
            </a:r>
            <a:r>
              <a:rPr lang="en-US" sz="1400" b="1" dirty="0">
                <a:solidFill>
                  <a:srgbClr val="EF402D"/>
                </a:solidFill>
                <a:sym typeface="Wingdings" panose="05000000000000000000" pitchFamily="2" charset="2"/>
              </a:rPr>
              <a:t>&gt;</a:t>
            </a:r>
            <a:r>
              <a:rPr lang="en-US" sz="1400" dirty="0">
                <a:sym typeface="Wingdings" panose="05000000000000000000" pitchFamily="2" charset="2"/>
              </a:rPr>
              <a:t> </a:t>
            </a:r>
            <a:r>
              <a:rPr lang="en-US" sz="1400" dirty="0" err="1">
                <a:sym typeface="Wingdings" panose="05000000000000000000" pitchFamily="2" charset="2"/>
              </a:rPr>
              <a:t>Lehrkräfte</a:t>
            </a:r>
            <a:endParaRPr lang="en-US" sz="1400" dirty="0">
              <a:sym typeface="Wingdings" panose="05000000000000000000" pitchFamily="2" charset="2"/>
            </a:endParaRPr>
          </a:p>
          <a:p>
            <a:pPr lvl="0">
              <a:lnSpc>
                <a:spcPct val="100000"/>
              </a:lnSpc>
              <a:spcBef>
                <a:spcPts val="600"/>
              </a:spcBef>
              <a:defRPr/>
            </a:pPr>
            <a:r>
              <a:rPr lang="en-US" sz="1400" dirty="0">
                <a:sym typeface="Wingdings" panose="05000000000000000000" pitchFamily="2" charset="2"/>
              </a:rPr>
              <a:t>	</a:t>
            </a:r>
            <a:r>
              <a:rPr lang="en-US" sz="1400" b="1" dirty="0">
                <a:solidFill>
                  <a:srgbClr val="EF402D"/>
                </a:solidFill>
                <a:sym typeface="Wingdings" panose="05000000000000000000" pitchFamily="2" charset="2"/>
              </a:rPr>
              <a:t>&gt;</a:t>
            </a:r>
            <a:r>
              <a:rPr lang="en-US" sz="1400" dirty="0">
                <a:sym typeface="Wingdings" panose="05000000000000000000" pitchFamily="2" charset="2"/>
              </a:rPr>
              <a:t> </a:t>
            </a:r>
            <a:r>
              <a:rPr lang="en-US" sz="1400" dirty="0" err="1">
                <a:sym typeface="Wingdings" panose="05000000000000000000" pitchFamily="2" charset="2"/>
              </a:rPr>
              <a:t>Schüler</a:t>
            </a:r>
            <a:r>
              <a:rPr lang="en-US" sz="1400" dirty="0">
                <a:sym typeface="Wingdings" panose="05000000000000000000" pitchFamily="2" charset="2"/>
              </a:rPr>
              <a:t>*</a:t>
            </a:r>
            <a:r>
              <a:rPr lang="en-US" sz="1400" dirty="0" err="1">
                <a:sym typeface="Wingdings" panose="05000000000000000000" pitchFamily="2" charset="2"/>
              </a:rPr>
              <a:t>innen</a:t>
            </a:r>
            <a:endParaRPr lang="en-US" sz="1400" dirty="0">
              <a:sym typeface="Wingdings" panose="05000000000000000000" pitchFamily="2" charset="2"/>
            </a:endParaRPr>
          </a:p>
          <a:p>
            <a:pPr lvl="0">
              <a:lnSpc>
                <a:spcPct val="100000"/>
              </a:lnSpc>
              <a:spcBef>
                <a:spcPts val="600"/>
              </a:spcBef>
              <a:defRPr/>
            </a:pPr>
            <a:r>
              <a:rPr lang="en-US" sz="1400" dirty="0">
                <a:sym typeface="Wingdings" panose="05000000000000000000" pitchFamily="2" charset="2"/>
              </a:rPr>
              <a:t>	    </a:t>
            </a:r>
            <a:r>
              <a:rPr lang="en-US" sz="1400" dirty="0">
                <a:solidFill>
                  <a:srgbClr val="EF402D"/>
                </a:solidFill>
                <a:sym typeface="Wingdings" panose="05000000000000000000" pitchFamily="2" charset="2"/>
              </a:rPr>
              <a:t></a:t>
            </a:r>
            <a:r>
              <a:rPr lang="en-US" sz="1400" dirty="0">
                <a:sym typeface="Wingdings" panose="05000000000000000000" pitchFamily="2" charset="2"/>
              </a:rPr>
              <a:t> </a:t>
            </a:r>
            <a:r>
              <a:rPr lang="en-US" sz="1400" dirty="0" err="1">
                <a:sym typeface="Wingdings" panose="05000000000000000000" pitchFamily="2" charset="2"/>
              </a:rPr>
              <a:t>Besonders</a:t>
            </a:r>
            <a:r>
              <a:rPr lang="en-US" sz="1400" dirty="0">
                <a:sym typeface="Wingdings" panose="05000000000000000000" pitchFamily="2" charset="2"/>
              </a:rPr>
              <a:t> </a:t>
            </a:r>
            <a:r>
              <a:rPr lang="en-US" sz="1400" dirty="0" err="1">
                <a:sym typeface="Wingdings" panose="05000000000000000000" pitchFamily="2" charset="2"/>
              </a:rPr>
              <a:t>bei</a:t>
            </a:r>
            <a:r>
              <a:rPr lang="en-US" sz="1400" dirty="0">
                <a:sym typeface="Wingdings" panose="05000000000000000000" pitchFamily="2" charset="2"/>
              </a:rPr>
              <a:t> </a:t>
            </a:r>
            <a:r>
              <a:rPr lang="en-US" sz="1400" dirty="0" err="1">
                <a:sym typeface="Wingdings" panose="05000000000000000000" pitchFamily="2" charset="2"/>
              </a:rPr>
              <a:t>Abschlussarbeiten</a:t>
            </a:r>
            <a:r>
              <a:rPr lang="en-US" sz="1400" dirty="0">
                <a:sym typeface="Wingdings" panose="05000000000000000000" pitchFamily="2" charset="2"/>
              </a:rPr>
              <a:t>, </a:t>
            </a:r>
            <a:r>
              <a:rPr lang="en-US" sz="1400" dirty="0" err="1">
                <a:sym typeface="Wingdings" panose="05000000000000000000" pitchFamily="2" charset="2"/>
              </a:rPr>
              <a:t>z.B.</a:t>
            </a:r>
            <a:r>
              <a:rPr lang="en-US" sz="1400" dirty="0">
                <a:sym typeface="Wingdings" panose="05000000000000000000" pitchFamily="2" charset="2"/>
              </a:rPr>
              <a:t> </a:t>
            </a:r>
            <a:r>
              <a:rPr lang="en-US" sz="1400" dirty="0" err="1">
                <a:sym typeface="Wingdings" panose="05000000000000000000" pitchFamily="2" charset="2"/>
              </a:rPr>
              <a:t>für</a:t>
            </a:r>
            <a:r>
              <a:rPr lang="en-US" sz="1400" dirty="0">
                <a:sym typeface="Wingdings" panose="05000000000000000000" pitchFamily="2" charset="2"/>
              </a:rPr>
              <a:t> das Abitur</a:t>
            </a:r>
          </a:p>
          <a:p>
            <a:pPr lvl="0">
              <a:lnSpc>
                <a:spcPct val="100000"/>
              </a:lnSpc>
              <a:spcBef>
                <a:spcPts val="600"/>
              </a:spcBef>
              <a:defRPr/>
            </a:pPr>
            <a:r>
              <a:rPr lang="en-US" sz="1400" b="1" dirty="0">
                <a:solidFill>
                  <a:srgbClr val="EF402D"/>
                </a:solidFill>
                <a:sym typeface="Wingdings" panose="05000000000000000000" pitchFamily="2" charset="2"/>
              </a:rPr>
              <a:t>&gt;</a:t>
            </a:r>
            <a:r>
              <a:rPr lang="en-US" sz="1400" dirty="0">
                <a:sym typeface="Wingdings" panose="05000000000000000000" pitchFamily="2" charset="2"/>
              </a:rPr>
              <a:t> </a:t>
            </a:r>
            <a:r>
              <a:rPr lang="en-US" sz="1400" dirty="0" err="1">
                <a:sym typeface="Wingdings" panose="05000000000000000000" pitchFamily="2" charset="2"/>
              </a:rPr>
              <a:t>Politiker</a:t>
            </a:r>
            <a:r>
              <a:rPr lang="en-US" sz="1400" dirty="0">
                <a:sym typeface="Wingdings" panose="05000000000000000000" pitchFamily="2" charset="2"/>
              </a:rPr>
              <a:t>*</a:t>
            </a:r>
            <a:r>
              <a:rPr lang="en-US" sz="1400" dirty="0" err="1">
                <a:sym typeface="Wingdings" panose="05000000000000000000" pitchFamily="2" charset="2"/>
              </a:rPr>
              <a:t>innen</a:t>
            </a:r>
            <a:endParaRPr lang="en-US" sz="1400" dirty="0">
              <a:sym typeface="Wingdings" panose="05000000000000000000" pitchFamily="2" charset="2"/>
            </a:endParaRPr>
          </a:p>
          <a:p>
            <a:pPr lvl="0">
              <a:lnSpc>
                <a:spcPct val="100000"/>
              </a:lnSpc>
              <a:spcBef>
                <a:spcPts val="600"/>
              </a:spcBef>
              <a:defRPr/>
            </a:pPr>
            <a:r>
              <a:rPr lang="en-US" sz="1400" dirty="0"/>
              <a:t>   </a:t>
            </a:r>
            <a:r>
              <a:rPr lang="en-US" sz="1400" dirty="0">
                <a:solidFill>
                  <a:srgbClr val="EF402D"/>
                </a:solidFill>
                <a:sym typeface="Wingdings" panose="05000000000000000000" pitchFamily="2" charset="2"/>
              </a:rPr>
              <a:t></a:t>
            </a:r>
            <a:r>
              <a:rPr lang="en-US" sz="1400" dirty="0">
                <a:sym typeface="Wingdings" panose="05000000000000000000" pitchFamily="2" charset="2"/>
              </a:rPr>
              <a:t> </a:t>
            </a:r>
            <a:r>
              <a:rPr lang="en-US" sz="1400" dirty="0" err="1">
                <a:sym typeface="Wingdings" panose="05000000000000000000" pitchFamily="2" charset="2"/>
              </a:rPr>
              <a:t>Verfassen</a:t>
            </a:r>
            <a:r>
              <a:rPr lang="en-US" sz="1400" dirty="0">
                <a:sym typeface="Wingdings" panose="05000000000000000000" pitchFamily="2" charset="2"/>
              </a:rPr>
              <a:t> von </a:t>
            </a:r>
            <a:r>
              <a:rPr lang="en-US" sz="1400" dirty="0" err="1">
                <a:sym typeface="Wingdings" panose="05000000000000000000" pitchFamily="2" charset="2"/>
              </a:rPr>
              <a:t>Reden</a:t>
            </a:r>
            <a:r>
              <a:rPr lang="en-US" sz="1400" dirty="0">
                <a:sym typeface="Wingdings" panose="05000000000000000000" pitchFamily="2" charset="2"/>
              </a:rPr>
              <a:t> </a:t>
            </a:r>
            <a:r>
              <a:rPr lang="en-US" sz="1400" dirty="0" err="1">
                <a:sym typeface="Wingdings" panose="05000000000000000000" pitchFamily="2" charset="2"/>
              </a:rPr>
              <a:t>oder</a:t>
            </a:r>
            <a:r>
              <a:rPr lang="en-US" sz="1400" dirty="0">
                <a:sym typeface="Wingdings" panose="05000000000000000000" pitchFamily="2" charset="2"/>
              </a:rPr>
              <a:t> </a:t>
            </a:r>
            <a:r>
              <a:rPr lang="en-US" sz="1400" dirty="0" err="1">
                <a:sym typeface="Wingdings" panose="05000000000000000000" pitchFamily="2" charset="2"/>
              </a:rPr>
              <a:t>Gesetzestexten</a:t>
            </a:r>
            <a:r>
              <a:rPr lang="en-US" sz="1400" dirty="0">
                <a:sym typeface="Wingdings" panose="05000000000000000000" pitchFamily="2" charset="2"/>
              </a:rPr>
              <a:t> (alle </a:t>
            </a:r>
            <a:r>
              <a:rPr lang="en-US" sz="1400" dirty="0" err="1">
                <a:sym typeface="Wingdings" panose="05000000000000000000" pitchFamily="2" charset="2"/>
              </a:rPr>
              <a:t>Bürger</a:t>
            </a:r>
            <a:r>
              <a:rPr lang="en-US" sz="1400" dirty="0">
                <a:sym typeface="Wingdings" panose="05000000000000000000" pitchFamily="2" charset="2"/>
              </a:rPr>
              <a:t>*</a:t>
            </a:r>
            <a:r>
              <a:rPr lang="en-US" sz="1400" dirty="0" err="1">
                <a:sym typeface="Wingdings" panose="05000000000000000000" pitchFamily="2" charset="2"/>
              </a:rPr>
              <a:t>innen</a:t>
            </a:r>
            <a:r>
              <a:rPr lang="en-US" sz="1400" dirty="0">
                <a:sym typeface="Wingdings" panose="05000000000000000000" pitchFamily="2" charset="2"/>
              </a:rPr>
              <a:t> </a:t>
            </a:r>
            <a:r>
              <a:rPr lang="en-US" sz="1400" dirty="0" err="1">
                <a:sym typeface="Wingdings" panose="05000000000000000000" pitchFamily="2" charset="2"/>
              </a:rPr>
              <a:t>adressieren</a:t>
            </a:r>
            <a:r>
              <a:rPr lang="en-US" sz="1400" dirty="0">
                <a:sym typeface="Wingdings" panose="05000000000000000000" pitchFamily="2" charset="2"/>
              </a:rPr>
              <a:t> und </a:t>
            </a:r>
            <a:r>
              <a:rPr lang="en-US" sz="1400" dirty="0" err="1">
                <a:sym typeface="Wingdings" panose="05000000000000000000" pitchFamily="2" charset="2"/>
              </a:rPr>
              <a:t>ansprechen</a:t>
            </a:r>
            <a:r>
              <a:rPr lang="en-US" sz="1400" dirty="0">
                <a:sym typeface="Wingdings" panose="05000000000000000000" pitchFamily="2" charset="2"/>
              </a:rPr>
              <a:t>)</a:t>
            </a:r>
          </a:p>
          <a:p>
            <a:pPr lvl="0">
              <a:lnSpc>
                <a:spcPct val="100000"/>
              </a:lnSpc>
              <a:spcBef>
                <a:spcPts val="600"/>
              </a:spcBef>
              <a:defRPr/>
            </a:pPr>
            <a:r>
              <a:rPr lang="en-US" sz="1400" b="1" dirty="0">
                <a:solidFill>
                  <a:srgbClr val="EF402D"/>
                </a:solidFill>
                <a:sym typeface="Wingdings" panose="05000000000000000000" pitchFamily="2" charset="2"/>
              </a:rPr>
              <a:t>&gt;</a:t>
            </a:r>
            <a:r>
              <a:rPr lang="en-US" sz="1400" dirty="0">
                <a:sym typeface="Wingdings" panose="05000000000000000000" pitchFamily="2" charset="2"/>
              </a:rPr>
              <a:t> </a:t>
            </a:r>
            <a:r>
              <a:rPr lang="en-US" sz="1400" dirty="0" err="1">
                <a:sym typeface="Wingdings" panose="05000000000000000000" pitchFamily="2" charset="2"/>
              </a:rPr>
              <a:t>Journalisten</a:t>
            </a:r>
            <a:r>
              <a:rPr lang="en-US" sz="1400" dirty="0">
                <a:sym typeface="Wingdings" panose="05000000000000000000" pitchFamily="2" charset="2"/>
              </a:rPr>
              <a:t> und Blogger</a:t>
            </a:r>
          </a:p>
          <a:p>
            <a:pPr lvl="0">
              <a:lnSpc>
                <a:spcPct val="100000"/>
              </a:lnSpc>
              <a:spcBef>
                <a:spcPts val="600"/>
              </a:spcBef>
              <a:defRPr/>
            </a:pPr>
            <a:r>
              <a:rPr lang="en-US" sz="1400" dirty="0">
                <a:solidFill>
                  <a:srgbClr val="EF402D"/>
                </a:solidFill>
              </a:rPr>
              <a:t>   </a:t>
            </a:r>
            <a:r>
              <a:rPr lang="en-US" sz="1400" dirty="0">
                <a:solidFill>
                  <a:srgbClr val="EF402D"/>
                </a:solidFill>
                <a:sym typeface="Wingdings" panose="05000000000000000000" pitchFamily="2" charset="2"/>
              </a:rPr>
              <a:t></a:t>
            </a:r>
            <a:r>
              <a:rPr lang="en-US" sz="1400" dirty="0">
                <a:sym typeface="Wingdings" panose="05000000000000000000" pitchFamily="2" charset="2"/>
              </a:rPr>
              <a:t> </a:t>
            </a:r>
            <a:r>
              <a:rPr lang="en-US" sz="1400" dirty="0" err="1">
                <a:sym typeface="Wingdings" panose="05000000000000000000" pitchFamily="2" charset="2"/>
              </a:rPr>
              <a:t>Sollten</a:t>
            </a:r>
            <a:r>
              <a:rPr lang="en-US" sz="1400" dirty="0">
                <a:sym typeface="Wingdings" panose="05000000000000000000" pitchFamily="2" charset="2"/>
              </a:rPr>
              <a:t> </a:t>
            </a:r>
            <a:r>
              <a:rPr lang="en-US" sz="1400" dirty="0" err="1">
                <a:sym typeface="Wingdings" panose="05000000000000000000" pitchFamily="2" charset="2"/>
              </a:rPr>
              <a:t>neutrale</a:t>
            </a:r>
            <a:r>
              <a:rPr lang="en-US" sz="1400" dirty="0">
                <a:sym typeface="Wingdings" panose="05000000000000000000" pitchFamily="2" charset="2"/>
              </a:rPr>
              <a:t> </a:t>
            </a:r>
            <a:r>
              <a:rPr lang="en-US" sz="1400" dirty="0" err="1">
                <a:sym typeface="Wingdings" panose="05000000000000000000" pitchFamily="2" charset="2"/>
              </a:rPr>
              <a:t>Ausdrucksweise</a:t>
            </a:r>
            <a:r>
              <a:rPr lang="en-US" sz="1400" dirty="0">
                <a:sym typeface="Wingdings" panose="05000000000000000000" pitchFamily="2" charset="2"/>
              </a:rPr>
              <a:t> </a:t>
            </a:r>
            <a:r>
              <a:rPr lang="en-US" sz="1400" dirty="0" err="1">
                <a:sym typeface="Wingdings" panose="05000000000000000000" pitchFamily="2" charset="2"/>
              </a:rPr>
              <a:t>zur</a:t>
            </a:r>
            <a:r>
              <a:rPr lang="en-US" sz="1400" dirty="0">
                <a:sym typeface="Wingdings" panose="05000000000000000000" pitchFamily="2" charset="2"/>
              </a:rPr>
              <a:t> </a:t>
            </a:r>
            <a:r>
              <a:rPr lang="en-US" sz="1400" dirty="0" err="1">
                <a:sym typeface="Wingdings" panose="05000000000000000000" pitchFamily="2" charset="2"/>
              </a:rPr>
              <a:t>sachlichen</a:t>
            </a:r>
            <a:r>
              <a:rPr lang="en-US" sz="1400" dirty="0">
                <a:sym typeface="Wingdings" panose="05000000000000000000" pitchFamily="2" charset="2"/>
              </a:rPr>
              <a:t> </a:t>
            </a:r>
            <a:r>
              <a:rPr lang="en-US" sz="1400" dirty="0" err="1">
                <a:sym typeface="Wingdings" panose="05000000000000000000" pitchFamily="2" charset="2"/>
              </a:rPr>
              <a:t>Themendarstellung</a:t>
            </a:r>
            <a:r>
              <a:rPr lang="en-US" sz="1400" dirty="0">
                <a:sym typeface="Wingdings" panose="05000000000000000000" pitchFamily="2" charset="2"/>
              </a:rPr>
              <a:t> </a:t>
            </a:r>
            <a:r>
              <a:rPr lang="en-US" sz="1400" dirty="0" err="1">
                <a:sym typeface="Wingdings" panose="05000000000000000000" pitchFamily="2" charset="2"/>
              </a:rPr>
              <a:t>nutzen</a:t>
            </a:r>
            <a:r>
              <a:rPr lang="en-US" sz="1400" dirty="0">
                <a:sym typeface="Wingdings" panose="05000000000000000000" pitchFamily="2" charset="2"/>
              </a:rPr>
              <a:t>, </a:t>
            </a:r>
            <a:r>
              <a:rPr lang="en-US" sz="1400" dirty="0" err="1">
                <a:sym typeface="Wingdings" panose="05000000000000000000" pitchFamily="2" charset="2"/>
              </a:rPr>
              <a:t>erreichen</a:t>
            </a:r>
            <a:r>
              <a:rPr lang="en-US" sz="1400" dirty="0">
                <a:sym typeface="Wingdings" panose="05000000000000000000" pitchFamily="2" charset="2"/>
              </a:rPr>
              <a:t> </a:t>
            </a:r>
            <a:r>
              <a:rPr lang="en-US" sz="1400" dirty="0" err="1">
                <a:sym typeface="Wingdings" panose="05000000000000000000" pitchFamily="2" charset="2"/>
              </a:rPr>
              <a:t>viele</a:t>
            </a:r>
            <a:r>
              <a:rPr lang="en-US" sz="1400" dirty="0">
                <a:sym typeface="Wingdings" panose="05000000000000000000" pitchFamily="2" charset="2"/>
              </a:rPr>
              <a:t> Menschen,</a:t>
            </a:r>
          </a:p>
          <a:p>
            <a:pPr lvl="0">
              <a:lnSpc>
                <a:spcPct val="100000"/>
              </a:lnSpc>
              <a:spcBef>
                <a:spcPts val="600"/>
              </a:spcBef>
              <a:defRPr/>
            </a:pPr>
            <a:r>
              <a:rPr lang="en-US" sz="1400" dirty="0">
                <a:sym typeface="Wingdings" panose="05000000000000000000" pitchFamily="2" charset="2"/>
              </a:rPr>
              <a:t>        </a:t>
            </a:r>
            <a:r>
              <a:rPr lang="en-US" sz="1400" dirty="0" err="1">
                <a:sym typeface="Wingdings" panose="05000000000000000000" pitchFamily="2" charset="2"/>
              </a:rPr>
              <a:t>etablieren</a:t>
            </a:r>
            <a:r>
              <a:rPr lang="en-US" sz="1400" dirty="0">
                <a:sym typeface="Wingdings" panose="05000000000000000000" pitchFamily="2" charset="2"/>
              </a:rPr>
              <a:t> </a:t>
            </a:r>
            <a:r>
              <a:rPr lang="en-US" sz="1400" dirty="0" err="1">
                <a:sym typeface="Wingdings" panose="05000000000000000000" pitchFamily="2" charset="2"/>
              </a:rPr>
              <a:t>Formulierungsweisen</a:t>
            </a:r>
            <a:endParaRPr lang="en-US" sz="1400" dirty="0">
              <a:sym typeface="Wingdings" panose="05000000000000000000" pitchFamily="2" charset="2"/>
            </a:endParaRPr>
          </a:p>
          <a:p>
            <a:pPr lvl="0">
              <a:lnSpc>
                <a:spcPct val="100000"/>
              </a:lnSpc>
              <a:spcBef>
                <a:spcPts val="600"/>
              </a:spcBef>
              <a:defRPr/>
            </a:pPr>
            <a:r>
              <a:rPr lang="en-US" sz="1400" b="1" dirty="0">
                <a:solidFill>
                  <a:srgbClr val="EF402D"/>
                </a:solidFill>
                <a:sym typeface="Wingdings" panose="05000000000000000000" pitchFamily="2" charset="2"/>
              </a:rPr>
              <a:t>&gt;</a:t>
            </a:r>
            <a:r>
              <a:rPr lang="en-US" sz="1400" dirty="0">
                <a:sym typeface="Wingdings" panose="05000000000000000000" pitchFamily="2" charset="2"/>
              </a:rPr>
              <a:t> </a:t>
            </a:r>
            <a:r>
              <a:rPr lang="en-US" sz="1400" dirty="0" err="1">
                <a:sym typeface="Wingdings" panose="05000000000000000000" pitchFamily="2" charset="2"/>
              </a:rPr>
              <a:t>Personen</a:t>
            </a:r>
            <a:r>
              <a:rPr lang="en-US" sz="1400" dirty="0">
                <a:sym typeface="Wingdings" panose="05000000000000000000" pitchFamily="2" charset="2"/>
              </a:rPr>
              <a:t> </a:t>
            </a:r>
            <a:r>
              <a:rPr lang="en-US" sz="1400" dirty="0" err="1">
                <a:sym typeface="Wingdings" panose="05000000000000000000" pitchFamily="2" charset="2"/>
              </a:rPr>
              <a:t>allgemein</a:t>
            </a:r>
            <a:r>
              <a:rPr lang="en-US" sz="1400" dirty="0">
                <a:sym typeface="Wingdings" panose="05000000000000000000" pitchFamily="2" charset="2"/>
              </a:rPr>
              <a:t>, die </a:t>
            </a:r>
            <a:r>
              <a:rPr lang="en-US" sz="1400" dirty="0" err="1">
                <a:sym typeface="Wingdings" panose="05000000000000000000" pitchFamily="2" charset="2"/>
              </a:rPr>
              <a:t>geschlechtsneutrale</a:t>
            </a:r>
            <a:r>
              <a:rPr lang="en-US" sz="1400" dirty="0">
                <a:sym typeface="Wingdings" panose="05000000000000000000" pitchFamily="2" charset="2"/>
              </a:rPr>
              <a:t> </a:t>
            </a:r>
            <a:r>
              <a:rPr lang="en-US" sz="1400" dirty="0" err="1">
                <a:sym typeface="Wingdings" panose="05000000000000000000" pitchFamily="2" charset="2"/>
              </a:rPr>
              <a:t>Texte</a:t>
            </a:r>
            <a:r>
              <a:rPr lang="en-US" sz="1400" dirty="0">
                <a:sym typeface="Wingdings" panose="05000000000000000000" pitchFamily="2" charset="2"/>
              </a:rPr>
              <a:t> </a:t>
            </a:r>
            <a:r>
              <a:rPr lang="en-US" sz="1400" dirty="0" err="1">
                <a:sym typeface="Wingdings" panose="05000000000000000000" pitchFamily="2" charset="2"/>
              </a:rPr>
              <a:t>schreiben</a:t>
            </a:r>
            <a:r>
              <a:rPr lang="en-US" sz="1400" dirty="0">
                <a:sym typeface="Wingdings" panose="05000000000000000000" pitchFamily="2" charset="2"/>
              </a:rPr>
              <a:t> </a:t>
            </a:r>
            <a:r>
              <a:rPr lang="en-US" sz="1400" dirty="0" err="1">
                <a:sym typeface="Wingdings" panose="05000000000000000000" pitchFamily="2" charset="2"/>
              </a:rPr>
              <a:t>wollen</a:t>
            </a:r>
            <a:r>
              <a:rPr lang="en-US" sz="1400" dirty="0">
                <a:sym typeface="Wingdings" panose="05000000000000000000" pitchFamily="2" charset="2"/>
              </a:rPr>
              <a:t> (</a:t>
            </a:r>
            <a:r>
              <a:rPr lang="en-US" sz="1400" dirty="0" err="1">
                <a:sym typeface="Wingdings" panose="05000000000000000000" pitchFamily="2" charset="2"/>
              </a:rPr>
              <a:t>für</a:t>
            </a:r>
            <a:r>
              <a:rPr lang="en-US" sz="1400" dirty="0">
                <a:sym typeface="Wingdings" panose="05000000000000000000" pitchFamily="2" charset="2"/>
              </a:rPr>
              <a:t> </a:t>
            </a:r>
            <a:r>
              <a:rPr lang="en-US" sz="1400" dirty="0" err="1">
                <a:sym typeface="Wingdings" panose="05000000000000000000" pitchFamily="2" charset="2"/>
              </a:rPr>
              <a:t>uns</a:t>
            </a:r>
            <a:r>
              <a:rPr lang="en-US" sz="1400" dirty="0">
                <a:sym typeface="Wingdings" panose="05000000000000000000" pitchFamily="2" charset="2"/>
              </a:rPr>
              <a:t> </a:t>
            </a:r>
            <a:r>
              <a:rPr lang="en-US" sz="1400" dirty="0" err="1">
                <a:sym typeface="Wingdings" panose="05000000000000000000" pitchFamily="2" charset="2"/>
              </a:rPr>
              <a:t>keine</a:t>
            </a:r>
            <a:r>
              <a:rPr lang="en-US" sz="1400" dirty="0">
                <a:sym typeface="Wingdings" panose="05000000000000000000" pitchFamily="2" charset="2"/>
              </a:rPr>
              <a:t> </a:t>
            </a:r>
            <a:r>
              <a:rPr lang="en-US" sz="1400" dirty="0" err="1">
                <a:sym typeface="Wingdings" panose="05000000000000000000" pitchFamily="2" charset="2"/>
              </a:rPr>
              <a:t>explizite</a:t>
            </a:r>
            <a:r>
              <a:rPr lang="en-US" sz="1400" dirty="0">
                <a:sym typeface="Wingdings" panose="05000000000000000000" pitchFamily="2" charset="2"/>
              </a:rPr>
              <a:t> </a:t>
            </a:r>
            <a:r>
              <a:rPr lang="en-US" sz="1400" dirty="0" err="1">
                <a:sym typeface="Wingdings" panose="05000000000000000000" pitchFamily="2" charset="2"/>
              </a:rPr>
              <a:t>Zielgruppe</a:t>
            </a:r>
            <a:r>
              <a:rPr lang="en-US" sz="1400" dirty="0">
                <a:sym typeface="Wingdings" panose="05000000000000000000" pitchFamily="2" charset="2"/>
              </a:rPr>
              <a:t>)</a:t>
            </a:r>
            <a:endParaRPr lang="en-US" sz="1400" dirty="0"/>
          </a:p>
        </p:txBody>
      </p:sp>
      <p:sp>
        <p:nvSpPr>
          <p:cNvPr id="22" name="Rectangle: Rounded Corners 6">
            <a:extLst>
              <a:ext uri="{FF2B5EF4-FFF2-40B4-BE49-F238E27FC236}">
                <a16:creationId xmlns:a16="http://schemas.microsoft.com/office/drawing/2014/main" id="{1FB04BC2-7536-4B91-A396-DE81FCFFBB34}"/>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23" name="Rectangle: Rounded Corners 6">
            <a:extLst>
              <a:ext uri="{FF2B5EF4-FFF2-40B4-BE49-F238E27FC236}">
                <a16:creationId xmlns:a16="http://schemas.microsoft.com/office/drawing/2014/main" id="{38111C86-F4F7-4E77-B850-10F3377F1CD2}"/>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F44336"/>
                </a:solidFill>
                <a:latin typeface="Segoe UI Semibold"/>
              </a:rPr>
              <a:t>Wer</a:t>
            </a:r>
            <a:r>
              <a:rPr lang="fr-FR" sz="1600" dirty="0">
                <a:solidFill>
                  <a:srgbClr val="F44336"/>
                </a:solidFill>
                <a:latin typeface="Segoe UI Semibold"/>
              </a:rPr>
              <a:t>?</a:t>
            </a:r>
          </a:p>
        </p:txBody>
      </p:sp>
      <p:sp>
        <p:nvSpPr>
          <p:cNvPr id="24" name="Rectangle: Rounded Corners 6">
            <a:extLst>
              <a:ext uri="{FF2B5EF4-FFF2-40B4-BE49-F238E27FC236}">
                <a16:creationId xmlns:a16="http://schemas.microsoft.com/office/drawing/2014/main" id="{FA207540-83A2-4891-A70E-428B024B3F31}"/>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5" name="Rectangle: Rounded Corners 6">
            <a:extLst>
              <a:ext uri="{FF2B5EF4-FFF2-40B4-BE49-F238E27FC236}">
                <a16:creationId xmlns:a16="http://schemas.microsoft.com/office/drawing/2014/main" id="{B18D7AEA-C4FD-4414-93A7-004D00CABBD8}"/>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6" name="Rectangle: Rounded Corners 6">
            <a:extLst>
              <a:ext uri="{FF2B5EF4-FFF2-40B4-BE49-F238E27FC236}">
                <a16:creationId xmlns:a16="http://schemas.microsoft.com/office/drawing/2014/main" id="{865DE094-5627-4DC3-B151-FB05014C4C49}"/>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8" name="Rectangle: Rounded Corners 6">
            <a:extLst>
              <a:ext uri="{FF2B5EF4-FFF2-40B4-BE49-F238E27FC236}">
                <a16:creationId xmlns:a16="http://schemas.microsoft.com/office/drawing/2014/main" id="{C092341A-33AA-4D8F-8C4C-B9BC330DA6EA}"/>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273666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699198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Problemlösungen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gestalten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244266"/>
            <a:ext cx="8784683" cy="350865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chemeClr val="tx2"/>
                </a:solidFill>
                <a:latin typeface="Arial" panose="020B0604020202020204" pitchFamily="34" charset="0"/>
                <a:cs typeface="Arial" panose="020B0604020202020204" pitchFamily="34" charset="0"/>
              </a:rPr>
              <a:t>Unsere Idee: </a:t>
            </a:r>
            <a:r>
              <a:rPr lang="de-DE" sz="1800" b="1" dirty="0" err="1">
                <a:solidFill>
                  <a:srgbClr val="EF402D"/>
                </a:solidFill>
                <a:latin typeface="Arial" panose="020B0604020202020204" pitchFamily="34" charset="0"/>
                <a:cs typeface="Arial" panose="020B0604020202020204" pitchFamily="34" charset="0"/>
              </a:rPr>
              <a:t>Genderly</a:t>
            </a:r>
            <a:br>
              <a:rPr lang="de-DE" sz="1800" b="1" dirty="0"/>
            </a:br>
            <a:r>
              <a:rPr lang="de-DE" sz="1800" dirty="0">
                <a:solidFill>
                  <a:srgbClr val="EF402D"/>
                </a:solidFill>
                <a:sym typeface="Wingdings" panose="05000000000000000000" pitchFamily="2" charset="2"/>
              </a:rPr>
              <a:t></a:t>
            </a:r>
            <a:r>
              <a:rPr lang="de-DE" sz="1800" dirty="0">
                <a:sym typeface="Wingdings" panose="05000000000000000000" pitchFamily="2" charset="2"/>
              </a:rPr>
              <a:t> Web-Anwendung zur Anpassung gegebener Texte hinsichtlich inklusiver Wortwahl</a:t>
            </a:r>
          </a:p>
          <a:p>
            <a:pPr lvl="0">
              <a:lnSpc>
                <a:spcPct val="100000"/>
              </a:lnSpc>
              <a:spcBef>
                <a:spcPts val="600"/>
              </a:spcBef>
              <a:defRPr/>
            </a:pPr>
            <a:endParaRPr lang="de-DE" sz="1800" dirty="0"/>
          </a:p>
          <a:p>
            <a:pPr lvl="0">
              <a:lnSpc>
                <a:spcPct val="100000"/>
              </a:lnSpc>
              <a:spcBef>
                <a:spcPts val="600"/>
              </a:spcBef>
              <a:defRPr/>
            </a:pPr>
            <a:r>
              <a:rPr lang="de-DE" sz="1800" b="1" dirty="0">
                <a:solidFill>
                  <a:srgbClr val="EF402D"/>
                </a:solidFill>
              </a:rPr>
              <a:t>&gt;</a:t>
            </a:r>
            <a:r>
              <a:rPr lang="de-DE" sz="1800" dirty="0"/>
              <a:t> Nimmt Text mittels Eingabe auf, sucht für genderbare Wörter, </a:t>
            </a:r>
            <a:br>
              <a:rPr lang="de-DE" sz="1800" dirty="0"/>
            </a:br>
            <a:r>
              <a:rPr lang="de-DE" sz="1800" b="1" dirty="0">
                <a:solidFill>
                  <a:schemeClr val="bg1"/>
                </a:solidFill>
              </a:rPr>
              <a:t>&gt; </a:t>
            </a:r>
            <a:r>
              <a:rPr lang="de-DE" sz="1800" dirty="0"/>
              <a:t>korrekt gegenderte Alternativen</a:t>
            </a:r>
          </a:p>
          <a:p>
            <a:pPr lvl="0">
              <a:lnSpc>
                <a:spcPct val="100000"/>
              </a:lnSpc>
              <a:spcBef>
                <a:spcPts val="600"/>
              </a:spcBef>
              <a:defRPr/>
            </a:pPr>
            <a:r>
              <a:rPr lang="de-DE" sz="1800" b="1" dirty="0">
                <a:solidFill>
                  <a:srgbClr val="EF402D"/>
                </a:solidFill>
              </a:rPr>
              <a:t>&gt; </a:t>
            </a:r>
            <a:r>
              <a:rPr lang="de-DE" sz="1800" dirty="0"/>
              <a:t>Eingabe und Wortalternativen werden als neuer Text angezeigt</a:t>
            </a:r>
          </a:p>
          <a:p>
            <a:pPr lvl="0">
              <a:lnSpc>
                <a:spcPct val="100000"/>
              </a:lnSpc>
              <a:spcBef>
                <a:spcPts val="600"/>
              </a:spcBef>
              <a:defRPr/>
            </a:pPr>
            <a:r>
              <a:rPr lang="de-DE" sz="1800" b="1" dirty="0">
                <a:solidFill>
                  <a:srgbClr val="EF402D"/>
                </a:solidFill>
              </a:rPr>
              <a:t>&gt; </a:t>
            </a:r>
            <a:r>
              <a:rPr lang="de-DE" sz="1800" dirty="0"/>
              <a:t>Text kann vom Benutzer noch weiter angepasst oder herauskopiert und </a:t>
            </a:r>
            <a:br>
              <a:rPr lang="de-DE" sz="1800" dirty="0"/>
            </a:br>
            <a:r>
              <a:rPr lang="de-DE" sz="1800" b="1" dirty="0">
                <a:solidFill>
                  <a:schemeClr val="bg1"/>
                </a:solidFill>
              </a:rPr>
              <a:t>&gt; </a:t>
            </a:r>
            <a:r>
              <a:rPr lang="de-DE" sz="1800" dirty="0"/>
              <a:t>genutzt werden</a:t>
            </a:r>
          </a:p>
          <a:p>
            <a:pPr lvl="0">
              <a:lnSpc>
                <a:spcPct val="100000"/>
              </a:lnSpc>
              <a:spcBef>
                <a:spcPts val="600"/>
              </a:spcBef>
              <a:defRPr/>
            </a:pPr>
            <a:r>
              <a:rPr lang="de-DE" sz="1800" b="1" dirty="0">
                <a:solidFill>
                  <a:srgbClr val="EF402D"/>
                </a:solidFill>
              </a:rPr>
              <a:t>&gt; </a:t>
            </a:r>
            <a:r>
              <a:rPr lang="de-DE" sz="1800" dirty="0"/>
              <a:t>Für die Textanalyse und Textanpassung werden Eingabewörter mit Einträgen einer</a:t>
            </a:r>
            <a:br>
              <a:rPr lang="de-DE" sz="1800" dirty="0"/>
            </a:br>
            <a:r>
              <a:rPr lang="de-DE" sz="1800" b="1" dirty="0">
                <a:solidFill>
                  <a:schemeClr val="bg1"/>
                </a:solidFill>
              </a:rPr>
              <a:t>&gt;</a:t>
            </a:r>
            <a:r>
              <a:rPr lang="de-DE" sz="1800" dirty="0"/>
              <a:t> Datenbank verglichen</a:t>
            </a:r>
          </a:p>
          <a:p>
            <a:pPr lvl="0">
              <a:lnSpc>
                <a:spcPct val="100000"/>
              </a:lnSpc>
              <a:spcBef>
                <a:spcPts val="600"/>
              </a:spcBef>
              <a:defRPr/>
            </a:pPr>
            <a:r>
              <a:rPr lang="de-DE" sz="1800" b="1" dirty="0">
                <a:solidFill>
                  <a:srgbClr val="EF402D"/>
                </a:solidFill>
              </a:rPr>
              <a:t>    </a:t>
            </a:r>
            <a:r>
              <a:rPr lang="de-DE" sz="1800" dirty="0">
                <a:solidFill>
                  <a:srgbClr val="EF402D"/>
                </a:solidFill>
                <a:sym typeface="Wingdings" panose="05000000000000000000" pitchFamily="2" charset="2"/>
              </a:rPr>
              <a:t></a:t>
            </a:r>
            <a:r>
              <a:rPr lang="de-DE" sz="1800" b="1" dirty="0">
                <a:solidFill>
                  <a:srgbClr val="EF402D"/>
                </a:solidFill>
              </a:rPr>
              <a:t> </a:t>
            </a:r>
            <a:r>
              <a:rPr lang="de-DE" sz="1800" dirty="0"/>
              <a:t>Idee: Vermerkte Alternativwörter ersetzen genderbare Eingabewörter</a:t>
            </a:r>
          </a:p>
        </p:txBody>
      </p:sp>
      <p:sp>
        <p:nvSpPr>
          <p:cNvPr id="12" name="Rectangle: Rounded Corners 6">
            <a:extLst>
              <a:ext uri="{FF2B5EF4-FFF2-40B4-BE49-F238E27FC236}">
                <a16:creationId xmlns:a16="http://schemas.microsoft.com/office/drawing/2014/main" id="{F661B318-FFB2-452A-B3A5-5292F0CD88F8}"/>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Wie</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18" name="Rectangle: Rounded Corners 6">
            <a:extLst>
              <a:ext uri="{FF2B5EF4-FFF2-40B4-BE49-F238E27FC236}">
                <a16:creationId xmlns:a16="http://schemas.microsoft.com/office/drawing/2014/main" id="{D7BFDB3C-6C70-4B5C-8876-EF8ACAB97993}"/>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9" name="Rectangle: Rounded Corners 6">
            <a:extLst>
              <a:ext uri="{FF2B5EF4-FFF2-40B4-BE49-F238E27FC236}">
                <a16:creationId xmlns:a16="http://schemas.microsoft.com/office/drawing/2014/main" id="{B3AC3B3F-B765-4362-987F-29A7C10FF940}"/>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7D83EA2D-5388-4401-B466-43DF30AF69E8}"/>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19297FA2-C56F-4C98-9000-3DCD45B000CC}"/>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3" name="Rectangle: Rounded Corners 6">
            <a:extLst>
              <a:ext uri="{FF2B5EF4-FFF2-40B4-BE49-F238E27FC236}">
                <a16:creationId xmlns:a16="http://schemas.microsoft.com/office/drawing/2014/main" id="{A81212D3-FB01-4341-A16F-1F7BB2A78C33}"/>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33075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Nutzergewohnheiten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ausmachen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374864"/>
            <a:ext cx="8784683" cy="23237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t> Beim Verfassen wissenschaftlicher Texte</a:t>
            </a:r>
          </a:p>
          <a:p>
            <a:pPr lvl="0">
              <a:lnSpc>
                <a:spcPct val="100000"/>
              </a:lnSpc>
              <a:spcBef>
                <a:spcPts val="600"/>
              </a:spcBef>
              <a:defRPr/>
            </a:pPr>
            <a:r>
              <a:rPr lang="de-DE" sz="1800" b="1" dirty="0">
                <a:solidFill>
                  <a:srgbClr val="F44336"/>
                </a:solidFill>
              </a:rPr>
              <a:t>&gt;</a:t>
            </a:r>
            <a:r>
              <a:rPr lang="de-DE" sz="1800" dirty="0"/>
              <a:t> Reden halten</a:t>
            </a:r>
          </a:p>
          <a:p>
            <a:pPr lvl="0">
              <a:lnSpc>
                <a:spcPct val="100000"/>
              </a:lnSpc>
              <a:spcBef>
                <a:spcPts val="600"/>
              </a:spcBef>
              <a:defRPr/>
            </a:pPr>
            <a:r>
              <a:rPr lang="de-DE" sz="1800" b="1" dirty="0">
                <a:solidFill>
                  <a:srgbClr val="F44336"/>
                </a:solidFill>
              </a:rPr>
              <a:t>&gt;</a:t>
            </a:r>
            <a:r>
              <a:rPr lang="de-DE" sz="1800" dirty="0"/>
              <a:t> Verfassen von Gesetzesentwürfen</a:t>
            </a:r>
          </a:p>
          <a:p>
            <a:pPr lvl="0">
              <a:lnSpc>
                <a:spcPct val="100000"/>
              </a:lnSpc>
              <a:spcBef>
                <a:spcPts val="600"/>
              </a:spcBef>
              <a:defRPr/>
            </a:pPr>
            <a:r>
              <a:rPr lang="de-DE" sz="1800" b="1" dirty="0">
                <a:solidFill>
                  <a:srgbClr val="F44336"/>
                </a:solidFill>
              </a:rPr>
              <a:t>&gt;</a:t>
            </a:r>
            <a:r>
              <a:rPr lang="de-DE" sz="1800" dirty="0"/>
              <a:t> Verfassen von Artikeln</a:t>
            </a:r>
          </a:p>
          <a:p>
            <a:pPr lvl="0">
              <a:lnSpc>
                <a:spcPct val="100000"/>
              </a:lnSpc>
              <a:spcBef>
                <a:spcPts val="600"/>
              </a:spcBef>
              <a:defRPr/>
            </a:pPr>
            <a:endParaRPr lang="de-DE" sz="1800" dirty="0"/>
          </a:p>
          <a:p>
            <a:pPr lvl="0">
              <a:lnSpc>
                <a:spcPct val="100000"/>
              </a:lnSpc>
              <a:spcBef>
                <a:spcPts val="600"/>
              </a:spcBef>
              <a:defRPr/>
            </a:pPr>
            <a:r>
              <a:rPr lang="de-DE" sz="1800" dirty="0"/>
              <a:t>Allgemein ist es für Alltagssituationen grundlegend besser, sich </a:t>
            </a:r>
            <a:br>
              <a:rPr lang="de-DE" sz="1800" dirty="0"/>
            </a:br>
            <a:r>
              <a:rPr lang="de-DE" sz="1800" dirty="0"/>
              <a:t>korrekt/freundlich/höflich auszurücken. </a:t>
            </a:r>
            <a:r>
              <a:rPr lang="de-DE" sz="1800" b="1" dirty="0">
                <a:solidFill>
                  <a:srgbClr val="F44336"/>
                </a:solidFill>
              </a:rPr>
              <a:t>Immer.</a:t>
            </a:r>
          </a:p>
        </p:txBody>
      </p:sp>
      <p:sp>
        <p:nvSpPr>
          <p:cNvPr id="11" name="Rectangle: Rounded Corners 6">
            <a:extLst>
              <a:ext uri="{FF2B5EF4-FFF2-40B4-BE49-F238E27FC236}">
                <a16:creationId xmlns:a16="http://schemas.microsoft.com/office/drawing/2014/main" id="{88FDF5B6-B103-40ED-BD6C-7628BA41F8A2}"/>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B589A982-C100-4F01-8315-C6867F789F32}"/>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216ADFE6-CD4C-4214-8F74-FC371BD8240B}"/>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Wann</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4D45E66E-6CD4-476D-BE23-1ADFD8AF660F}"/>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1495F5E2-2CD9-42D0-ACF2-E5E7DF1E85A5}"/>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45297918-D33D-4047-B265-33CB9E03CDA9}"/>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785512408"/>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2169</Words>
  <Application>Microsoft Office PowerPoint</Application>
  <PresentationFormat>Breitbild</PresentationFormat>
  <Paragraphs>203</Paragraphs>
  <Slides>17</Slides>
  <Notes>12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17</vt:i4>
      </vt:variant>
    </vt:vector>
  </HeadingPairs>
  <TitlesOfParts>
    <vt:vector size="22" baseType="lpstr">
      <vt:lpstr>Arial</vt:lpstr>
      <vt:lpstr>Segoe UI</vt:lpstr>
      <vt:lpstr>Segoe UI Light</vt:lpstr>
      <vt:lpstr>Segoe UI Semibold</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Glide - by Slidor</dc:title>
  <dc:creator>Jerome BESTEL;Slidor</dc:creator>
  <cp:keywords>PowerPoint, Glide, Slidor</cp:keywords>
  <cp:lastModifiedBy>F Jacobsen</cp:lastModifiedBy>
  <cp:revision>357</cp:revision>
  <dcterms:created xsi:type="dcterms:W3CDTF">2018-11-08T16:43:29Z</dcterms:created>
  <dcterms:modified xsi:type="dcterms:W3CDTF">2021-09-28T17:26:21Z</dcterms:modified>
</cp:coreProperties>
</file>